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7" r:id="rId3"/>
    <p:sldId id="258" r:id="rId4"/>
    <p:sldId id="261" r:id="rId5"/>
    <p:sldId id="260" r:id="rId6"/>
    <p:sldId id="265" r:id="rId7"/>
    <p:sldId id="267" r:id="rId8"/>
    <p:sldId id="285" r:id="rId9"/>
    <p:sldId id="268" r:id="rId10"/>
    <p:sldId id="271" r:id="rId11"/>
    <p:sldId id="273" r:id="rId12"/>
    <p:sldId id="262" r:id="rId13"/>
    <p:sldId id="274" r:id="rId14"/>
    <p:sldId id="275" r:id="rId15"/>
    <p:sldId id="276" r:id="rId16"/>
    <p:sldId id="279" r:id="rId17"/>
    <p:sldId id="277" r:id="rId18"/>
    <p:sldId id="263" r:id="rId19"/>
    <p:sldId id="264" r:id="rId20"/>
    <p:sldId id="269" r:id="rId21"/>
    <p:sldId id="270" r:id="rId22"/>
    <p:sldId id="272" r:id="rId23"/>
    <p:sldId id="278" r:id="rId24"/>
    <p:sldId id="280" r:id="rId25"/>
    <p:sldId id="282" r:id="rId26"/>
    <p:sldId id="281" r:id="rId27"/>
    <p:sldId id="283" r:id="rId28"/>
    <p:sldId id="284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A97E"/>
    <a:srgbClr val="FF9900"/>
    <a:srgbClr val="FFFFCC"/>
    <a:srgbClr val="996633"/>
    <a:srgbClr val="F5F5F5"/>
    <a:srgbClr val="F2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8675" autoAdjust="0"/>
  </p:normalViewPr>
  <p:slideViewPr>
    <p:cSldViewPr snapToGrid="0">
      <p:cViewPr varScale="1">
        <p:scale>
          <a:sx n="117" d="100"/>
          <a:sy n="117" d="100"/>
        </p:scale>
        <p:origin x="1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43894-183F-4988-B822-CD7884FF7C4F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F3FE7-AAC7-4ADD-A351-011FAEC8A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0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credit to IGB&amp;RM and thanks to team for developing</a:t>
            </a:r>
            <a:r>
              <a:rPr lang="en-US" baseline="0" dirty="0" smtClean="0"/>
              <a:t> the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25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221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Introduce Event Team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Building Layout</a:t>
            </a:r>
            <a:endParaRPr lang="en-US" dirty="0" smtClean="0"/>
          </a:p>
          <a:p>
            <a:r>
              <a:rPr lang="en-US" baseline="0" dirty="0" smtClean="0"/>
              <a:t>  </a:t>
            </a:r>
            <a:r>
              <a:rPr lang="en-US" dirty="0" smtClean="0"/>
              <a:t>Cover</a:t>
            </a:r>
            <a:r>
              <a:rPr lang="en-US" baseline="0" dirty="0" smtClean="0"/>
              <a:t> Emergency Exits</a:t>
            </a:r>
          </a:p>
          <a:p>
            <a:r>
              <a:rPr lang="en-US" baseline="0" dirty="0" smtClean="0"/>
              <a:t>  Restrooms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F3FE7-AAC7-4ADD-A351-011FAEC8AB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75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for NM the Device Depot</a:t>
            </a:r>
            <a:r>
              <a:rPr lang="en-US" baseline="0" dirty="0" smtClean="0"/>
              <a:t> Logistics with Kit</a:t>
            </a:r>
            <a:endParaRPr lang="en-US" dirty="0" smtClean="0"/>
          </a:p>
          <a:p>
            <a:r>
              <a:rPr lang="en-US" dirty="0" smtClean="0"/>
              <a:t>Cover Food/Snack</a:t>
            </a:r>
            <a:r>
              <a:rPr lang="en-US" baseline="0" dirty="0" smtClean="0"/>
              <a:t> Logistics</a:t>
            </a:r>
          </a:p>
          <a:p>
            <a:r>
              <a:rPr lang="en-US" baseline="0" dirty="0" smtClean="0"/>
              <a:t>Cover Teams may leave at lunch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F3FE7-AAC7-4ADD-A351-011FAEC8AB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07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go over some terminology</a:t>
            </a:r>
            <a:r>
              <a:rPr lang="en-US" baseline="0" dirty="0" smtClean="0"/>
              <a:t> related to the Maker movement.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Intel Confidential test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89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F3FE7-AAC7-4ADD-A351-011FAEC8AB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8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 that that have to pick board and port</a:t>
            </a:r>
          </a:p>
          <a:p>
            <a:r>
              <a:rPr lang="en-US" dirty="0" smtClean="0"/>
              <a:t>On</a:t>
            </a:r>
            <a:r>
              <a:rPr lang="en-US" baseline="0" dirty="0" smtClean="0"/>
              <a:t> upload tell them board will disconnect and reconnect from USB/PC</a:t>
            </a:r>
            <a:endParaRPr lang="en-US" dirty="0" smtClean="0"/>
          </a:p>
          <a:p>
            <a:r>
              <a:rPr lang="en-US" dirty="0" smtClean="0"/>
              <a:t>Ask users</a:t>
            </a:r>
            <a:r>
              <a:rPr lang="en-US" baseline="0" dirty="0" smtClean="0"/>
              <a:t> what happened?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4F3FE7-AAC7-4ADD-A351-011FAEC8AB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78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09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85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pic>
        <p:nvPicPr>
          <p:cNvPr id="10" name="Picture 9" descr="int_experience_hrz_wht_rgb_1500.png"/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24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391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pic>
        <p:nvPicPr>
          <p:cNvPr id="10" name="Picture 9" descr="int_experience_hrz_wht_rgb_1500.png"/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8" y="518971"/>
            <a:ext cx="2829021" cy="11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11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05369" y="6554395"/>
            <a:ext cx="1134926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609585"/>
            <a:r>
              <a:rPr lang="en-US" sz="1067" dirty="0" smtClean="0">
                <a:solidFill>
                  <a:prstClr val="white"/>
                </a:solidFill>
                <a:cs typeface="Neo Sans Intel"/>
              </a:rPr>
              <a:t>Intel Maker Nation</a:t>
            </a:r>
            <a:endParaRPr lang="en-US" sz="1067" dirty="0">
              <a:solidFill>
                <a:prstClr val="white"/>
              </a:solidFill>
              <a:cs typeface="Neo Sans Intel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97" y="510892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6" y="3305897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666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65pt Intel Clear pro Title</a:t>
            </a:r>
            <a:br>
              <a:rPr lang="en-US" dirty="0" smtClean="0"/>
            </a:br>
            <a:r>
              <a:rPr lang="en-US" dirty="0" smtClean="0"/>
              <a:t>with image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4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7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133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0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18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 smtClean="0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18" y="3791863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467" smtClean="0">
                <a:latin typeface="Arial"/>
              </a:rPr>
              <a:t>Click icon to add picture</a:t>
            </a:r>
            <a:endParaRPr lang="en-US" sz="1467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0413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98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4434"/>
            <a:ext cx="10970684" cy="4567767"/>
          </a:xfrm>
        </p:spPr>
        <p:txBody>
          <a:bodyPr anchor="ctr" anchorCtr="0"/>
          <a:lstStyle>
            <a:lvl1pPr marL="253994" indent="-253994">
              <a:defRPr sz="4800" b="1" baseline="0">
                <a:solidFill>
                  <a:schemeClr val="accent2"/>
                </a:solidFill>
                <a:latin typeface="+mn-lt"/>
                <a:cs typeface="Intel Clear Light" panose="020B0404020203020204" pitchFamily="34" charset="0"/>
              </a:defRPr>
            </a:lvl1pPr>
            <a:lvl2pPr marL="556670" indent="-300559">
              <a:buFont typeface="Lucida Grande"/>
              <a:buChar char="−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77" indent="-304792">
              <a:defRPr sz="1600">
                <a:latin typeface="+mn-lt"/>
              </a:defRPr>
            </a:lvl3pPr>
            <a:lvl4pPr>
              <a:defRPr sz="1467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dirty="0" smtClean="0"/>
              <a:t>“36pt Intel Clear Bold Text”</a:t>
            </a:r>
          </a:p>
          <a:p>
            <a:pPr lvl="1"/>
            <a:r>
              <a:rPr lang="en-US" dirty="0" err="1" smtClean="0"/>
              <a:t>12pt</a:t>
            </a:r>
            <a:r>
              <a:rPr lang="en-US" dirty="0" smtClean="0"/>
              <a:t> Attribution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1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9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8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345983" y="6634394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endParaRPr lang="en-US" sz="1333" dirty="0">
              <a:solidFill>
                <a:srgbClr val="003C71"/>
              </a:solidFill>
              <a:cs typeface="Neo Sans Intel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81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18" y="2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5342467" cy="1158240"/>
          </a:xfrm>
        </p:spPr>
        <p:txBody>
          <a:bodyPr>
            <a:noAutofit/>
          </a:bodyPr>
          <a:lstStyle>
            <a:lvl1pPr>
              <a:defRPr sz="3733" b="0" i="0" baseline="0"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867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3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rgbClr val="003C7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white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20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</a:t>
            </a:r>
            <a:br>
              <a:rPr lang="en-US" dirty="0" smtClean="0"/>
            </a:br>
            <a:r>
              <a:rPr lang="en-US" dirty="0" smtClean="0"/>
              <a:t>blue section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5369" y="6554395"/>
            <a:ext cx="1168590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609585"/>
            <a:r>
              <a:rPr lang="en-US" sz="1067" dirty="0" smtClean="0">
                <a:solidFill>
                  <a:prstClr val="white"/>
                </a:solidFill>
                <a:cs typeface="Neo Sans Intel"/>
              </a:rPr>
              <a:t>Intel Maker Nation</a:t>
            </a:r>
            <a:endParaRPr lang="en-US" sz="1067" dirty="0">
              <a:solidFill>
                <a:prstClr val="white"/>
              </a:solidFill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399805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33" b="0" baseline="0">
                <a:solidFill>
                  <a:schemeClr val="accent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40pt Intel Clear Light Body.</a:t>
            </a:r>
            <a:br>
              <a:rPr lang="en-US" dirty="0" smtClean="0"/>
            </a:br>
            <a:r>
              <a:rPr lang="en-US" dirty="0" smtClean="0"/>
              <a:t>For content that is not a section, but has a big idea in text only.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5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33" b="0" cap="none" spc="0" baseline="0">
                <a:solidFill>
                  <a:srgbClr val="003C7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40pt Intel Clear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45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 smtClean="0"/>
              <a:t>54pt Intel Clear Pro blue 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33" b="0" baseline="0">
                <a:solidFill>
                  <a:srgbClr val="F3D54E"/>
                </a:solidFill>
                <a:latin typeface="+mn-lt"/>
                <a:cs typeface="Intel Clear" panose="020B0604020203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05369" y="6554395"/>
            <a:ext cx="1134926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609585"/>
            <a:r>
              <a:rPr lang="en-US" sz="1067" dirty="0" smtClean="0">
                <a:solidFill>
                  <a:prstClr val="white"/>
                </a:solidFill>
                <a:cs typeface="Neo Sans Intel"/>
              </a:rPr>
              <a:t>Intel Maker Nation</a:t>
            </a:r>
            <a:endParaRPr lang="en-US" sz="1067" dirty="0">
              <a:solidFill>
                <a:prstClr val="white"/>
              </a:solidFill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3046186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75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893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29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Photo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358467"/>
          </a:xfrm>
          <a:prstGeom prst="rect">
            <a:avLst/>
          </a:prstGeom>
          <a:solidFill>
            <a:srgbClr val="0071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0071C5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05369" y="6554395"/>
            <a:ext cx="1134926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609585"/>
            <a:r>
              <a:rPr lang="en-US" sz="1067" dirty="0" smtClean="0">
                <a:solidFill>
                  <a:prstClr val="white"/>
                </a:solidFill>
                <a:cs typeface="Neo Sans Intel"/>
              </a:rPr>
              <a:t>Intel Maker Nation</a:t>
            </a:r>
            <a:endParaRPr lang="en-US" sz="1067" dirty="0">
              <a:solidFill>
                <a:prstClr val="white"/>
              </a:solidFill>
              <a:cs typeface="Neo Sans Intel"/>
            </a:endParaRPr>
          </a:p>
        </p:txBody>
      </p:sp>
      <p:pic>
        <p:nvPicPr>
          <p:cNvPr id="7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7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631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05369" y="6554395"/>
            <a:ext cx="1134926" cy="1642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609585"/>
            <a:r>
              <a:rPr lang="en-US" sz="1067" dirty="0" smtClean="0">
                <a:solidFill>
                  <a:prstClr val="white"/>
                </a:solidFill>
                <a:cs typeface="Neo Sans Intel"/>
              </a:rPr>
              <a:t>Intel Maker Nation</a:t>
            </a:r>
            <a:endParaRPr lang="en-US" sz="1067" dirty="0">
              <a:solidFill>
                <a:prstClr val="white"/>
              </a:solidFill>
              <a:cs typeface="Neo Sans Intel"/>
            </a:endParaRPr>
          </a:p>
        </p:txBody>
      </p:sp>
      <p:pic>
        <p:nvPicPr>
          <p:cNvPr id="7" name="Picture 6" descr="int_experience_wht_rgb_3000.png"/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43" y="2257769"/>
            <a:ext cx="2780507" cy="28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11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5" y="1601790"/>
            <a:ext cx="10970683" cy="4570411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  <a:lvl2pPr>
              <a:defRPr sz="2200"/>
            </a:lvl2pPr>
            <a:lvl3pPr>
              <a:defRPr sz="2200"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 err="1" smtClean="0"/>
              <a:t>22pt</a:t>
            </a:r>
            <a:r>
              <a:rPr lang="en-US" dirty="0" smtClean="0"/>
              <a:t> Intel Clear body text</a:t>
            </a:r>
          </a:p>
          <a:p>
            <a:pPr lvl="1"/>
            <a:r>
              <a:rPr lang="en-US" dirty="0" err="1" smtClean="0"/>
              <a:t>22pt</a:t>
            </a:r>
            <a:r>
              <a:rPr lang="en-US" dirty="0" smtClean="0"/>
              <a:t> Intel Clear large bullet one</a:t>
            </a:r>
          </a:p>
          <a:p>
            <a:pPr lvl="2"/>
            <a:r>
              <a:rPr lang="en-US" dirty="0" err="1" smtClean="0"/>
              <a:t>22pt</a:t>
            </a:r>
            <a:r>
              <a:rPr lang="en-US" dirty="0" smtClean="0"/>
              <a:t> Intel Clear sub-bullet</a:t>
            </a:r>
          </a:p>
          <a:p>
            <a:pPr lvl="3"/>
            <a:r>
              <a:rPr lang="en-US" dirty="0" err="1" smtClean="0"/>
              <a:t>16pt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36pt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3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05840"/>
            <a:ext cx="10972800" cy="5021262"/>
          </a:xfrm>
        </p:spPr>
        <p:txBody>
          <a:bodyPr/>
          <a:lstStyle>
            <a:lvl1pPr>
              <a:defRPr sz="2000"/>
            </a:lvl1pPr>
            <a:lvl2pPr marL="225425" indent="-225425">
              <a:spcBef>
                <a:spcPts val="800"/>
              </a:spcBef>
              <a:buFont typeface="Arial" panose="020B0604020202020204" pitchFamily="34" charset="0"/>
              <a:buChar char="•"/>
              <a:defRPr sz="1800"/>
            </a:lvl2pPr>
            <a:lvl3pPr marL="571500" indent="-228600"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3pPr>
            <a:lvl4pPr marL="914400" indent="-231775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4pPr>
            <a:lvl5pPr marL="1255713" indent="-230188">
              <a:spcBef>
                <a:spcPts val="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18pt Regular Big Bullet One</a:t>
            </a:r>
          </a:p>
          <a:p>
            <a:pPr lvl="2"/>
            <a:r>
              <a:rPr lang="en-US" dirty="0" smtClean="0"/>
              <a:t>Sub-bullet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231620"/>
            <a:ext cx="10972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51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68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56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89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18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41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88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82C8A-5A79-48ED-835D-F927915A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0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4" y="6440786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5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604434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16pt Intel Clear bullet one</a:t>
            </a:r>
          </a:p>
          <a:p>
            <a:pPr lvl="2"/>
            <a:r>
              <a:rPr lang="en-US" dirty="0" smtClean="0"/>
              <a:t>16pt Intel Clear sub-bullet</a:t>
            </a:r>
          </a:p>
          <a:p>
            <a:pPr lvl="3"/>
            <a:r>
              <a:rPr lang="en-US" dirty="0" err="1" smtClean="0"/>
              <a:t>14pt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59984" y="641831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bg1"/>
                </a:solidFill>
                <a:latin typeface="+mn-lt"/>
              </a:defRPr>
            </a:lvl1pPr>
          </a:lstStyle>
          <a:p>
            <a:pPr defTabSz="609585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>
                <a:solidFill>
                  <a:schemeClr val="bg1"/>
                </a:solidFill>
                <a:latin typeface="+mn-lt"/>
                <a:cs typeface="Intel Clear Light" panose="020B0404020203020204" pitchFamily="34" charset="0"/>
              </a:defRPr>
            </a:lvl1pPr>
          </a:lstStyle>
          <a:p>
            <a:pPr defTabSz="609585"/>
            <a:fld id="{EE2556C5-CE8C-6547-B838-EA80C61A4AF7}" type="slidenum">
              <a:rPr lang="en-US" smtClean="0">
                <a:solidFill>
                  <a:prstClr val="white"/>
                </a:solidFill>
              </a:rPr>
              <a:pPr defTabSz="60958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3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2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3733" b="0" i="0" kern="1200" spc="0" baseline="0">
          <a:solidFill>
            <a:srgbClr val="003C71"/>
          </a:solidFill>
          <a:latin typeface="Intel Clear"/>
          <a:ea typeface="Intel Clear Light" panose="020B0404020203020204" pitchFamily="34" charset="0"/>
          <a:cs typeface="Intel Clear"/>
        </a:defRPr>
      </a:lvl1pPr>
    </p:titleStyle>
    <p:bodyStyle>
      <a:lvl1pPr marL="0" indent="0" algn="l" defTabSz="60958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59" indent="-300559" algn="l" defTabSz="609585" rtl="0" eaLnBrk="1" latinLnBrk="0" hangingPunct="1">
        <a:spcBef>
          <a:spcPts val="1600"/>
        </a:spcBef>
        <a:buFont typeface="Wingdings" charset="2"/>
        <a:buChar char="§"/>
        <a:defRPr sz="2133" kern="1200" baseline="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2pPr>
      <a:lvl3pPr marL="761981" indent="-304792" algn="l" defTabSz="60958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33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3pPr>
      <a:lvl4pPr marL="1293252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4pPr>
      <a:lvl5pPr marL="1758907" indent="-304792" algn="l" defTabSz="60958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867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hyperlink" Target="https://www.arduino.cc/en/Main/Softwar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5549" y="4275221"/>
            <a:ext cx="9729871" cy="1526808"/>
          </a:xfrm>
        </p:spPr>
        <p:txBody>
          <a:bodyPr/>
          <a:lstStyle/>
          <a:p>
            <a:pPr algn="ctr"/>
            <a:r>
              <a:rPr lang="en-US" sz="6400" dirty="0"/>
              <a:t>The Intel new </a:t>
            </a:r>
            <a:r>
              <a:rPr lang="en-US" sz="6400" dirty="0" err="1"/>
              <a:t>mexico</a:t>
            </a:r>
            <a:r>
              <a:rPr lang="en-US" sz="6400" dirty="0"/>
              <a:t/>
            </a:r>
            <a:br>
              <a:rPr lang="en-US" sz="6400" dirty="0"/>
            </a:br>
            <a:r>
              <a:rPr lang="en-US" sz="6400" dirty="0"/>
              <a:t> Family &amp; Friends amazing Car experience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951" y="5925953"/>
            <a:ext cx="10819597" cy="911641"/>
          </a:xfrm>
        </p:spPr>
        <p:txBody>
          <a:bodyPr>
            <a:normAutofit/>
          </a:bodyPr>
          <a:lstStyle/>
          <a:p>
            <a:pPr lvl="0"/>
            <a:r>
              <a:rPr lang="en-US" sz="1800" dirty="0" smtClean="0"/>
              <a:t>Brought to you by NM Makers: Brian Baltz, Allison Barnes, David Manzanares, Todd Marsh, Dan Mcculley, Russ McInnis, Noel Paz, Janet Sholar, Alex Fei</a:t>
            </a:r>
            <a:br>
              <a:rPr lang="en-US" sz="1800" dirty="0" smtClean="0"/>
            </a:br>
            <a:r>
              <a:rPr lang="en-US" sz="1800" dirty="0" smtClean="0"/>
              <a:t>Event </a:t>
            </a:r>
            <a:r>
              <a:rPr lang="en-US" sz="1800" dirty="0"/>
              <a:t>sponsored by Intel Global Brand &amp; Reputation Marketing, Melissa Beers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49090" y="1893323"/>
            <a:ext cx="7814711" cy="1341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i="0" kern="1200" spc="0" baseline="0">
                <a:solidFill>
                  <a:schemeClr val="bg1"/>
                </a:solidFill>
                <a:latin typeface="Intel Clear Pro" panose="020B0804020202060201" pitchFamily="34" charset="0"/>
                <a:ea typeface="Intel Clear Light" panose="020B0404020203020204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sz="10666" dirty="0">
                <a:solidFill>
                  <a:prstClr val="white"/>
                </a:solidFill>
              </a:rPr>
              <a:t>Intel Maker Nation</a:t>
            </a:r>
            <a:endParaRPr lang="en-US" sz="88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06048" y="3063241"/>
            <a:ext cx="3368871" cy="1046440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  <a:scene3d>
              <a:camera prst="isometricOffAxis1Right"/>
              <a:lightRig rig="threePt" dir="t"/>
            </a:scene3d>
          </a:bodyPr>
          <a:lstStyle/>
          <a:p>
            <a:pPr algn="ctr" defTabSz="609585"/>
            <a:r>
              <a:rPr lang="en-US" sz="6000" b="1" dirty="0">
                <a:ln w="6600">
                  <a:solidFill>
                    <a:srgbClr val="0071C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71C5"/>
                  </a:outerShdw>
                </a:effectLst>
              </a:rPr>
              <a:t>presents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9588855" y="559595"/>
            <a:ext cx="2985754" cy="1190198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  <a:scene3d>
              <a:camera prst="isometricLeftDown"/>
              <a:lightRig rig="threePt" dir="t"/>
            </a:scene3d>
          </a:bodyPr>
          <a:lstStyle/>
          <a:p>
            <a:pPr algn="ctr" defTabSz="609585"/>
            <a:r>
              <a:rPr lang="en-US" sz="4267" b="1" dirty="0">
                <a:ln w="6600">
                  <a:solidFill>
                    <a:srgbClr val="0071C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71C5"/>
                  </a:outerShdw>
                </a:effectLst>
              </a:rPr>
              <a:t>April 23</a:t>
            </a:r>
            <a:r>
              <a:rPr lang="en-US" sz="4267" b="1" baseline="30000" dirty="0">
                <a:ln w="6600">
                  <a:solidFill>
                    <a:srgbClr val="0071C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71C5"/>
                  </a:outerShdw>
                </a:effectLst>
              </a:rPr>
              <a:t>rd</a:t>
            </a:r>
            <a:r>
              <a:rPr lang="en-US" sz="4267" b="1" dirty="0">
                <a:ln w="6600">
                  <a:solidFill>
                    <a:srgbClr val="0071C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71C5"/>
                  </a:outerShdw>
                </a:effectLst>
              </a:rPr>
              <a:t/>
            </a:r>
            <a:br>
              <a:rPr lang="en-US" sz="4267" b="1" dirty="0">
                <a:ln w="6600">
                  <a:solidFill>
                    <a:srgbClr val="0071C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71C5"/>
                  </a:outerShdw>
                </a:effectLst>
              </a:rPr>
            </a:br>
            <a:r>
              <a:rPr lang="en-US" sz="2667" b="1" dirty="0">
                <a:ln w="6600">
                  <a:solidFill>
                    <a:srgbClr val="0071C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71C5"/>
                  </a:outerShdw>
                </a:effectLst>
              </a:rPr>
              <a:t>8:30am – 3:00pm</a:t>
            </a:r>
            <a:endParaRPr lang="en-US" sz="4267" b="1" dirty="0">
              <a:ln w="6600">
                <a:solidFill>
                  <a:srgbClr val="0071C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0071C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941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07485" y="1604433"/>
            <a:ext cx="5342468" cy="485351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With Arduino 101 connected and IDE open.</a:t>
            </a:r>
          </a:p>
          <a:p>
            <a:r>
              <a:rPr lang="fr-FR" b="1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Start </a:t>
            </a:r>
            <a:r>
              <a:rPr lang="fr-FR" b="1" dirty="0" err="1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Blink</a:t>
            </a:r>
            <a:r>
              <a:rPr lang="fr-FR" b="1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 sketch</a:t>
            </a:r>
          </a:p>
          <a:p>
            <a:r>
              <a:rPr lang="en-GB" b="1" dirty="0" smtClean="0">
                <a:ea typeface="Segoe UI" panose="020B0502040204020203" pitchFamily="34" charset="0"/>
                <a:cs typeface="Segoe UI" panose="020B0502040204020203" pitchFamily="34" charset="0"/>
              </a:rPr>
              <a:t>File-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&gt; Examples -&gt; 01. Basics -&gt; Blink</a:t>
            </a:r>
          </a:p>
          <a:p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Click Upload button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-&gt; </a:t>
            </a:r>
            <a:endParaRPr lang="en-GB" b="1" dirty="0" smtClean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b="1" dirty="0" smtClean="0">
              <a:cs typeface="Segoe UI" panose="020B0502040204020203" pitchFamily="34" charset="0"/>
            </a:endParaRPr>
          </a:p>
          <a:p>
            <a:endParaRPr lang="en-GB" b="1" dirty="0">
              <a:cs typeface="Segoe UI" panose="020B0502040204020203" pitchFamily="34" charset="0"/>
            </a:endParaRPr>
          </a:p>
          <a:p>
            <a:r>
              <a:rPr lang="en-US" dirty="0"/>
              <a:t>If the upload is successful, the console window </a:t>
            </a:r>
            <a:r>
              <a:rPr lang="en-US" dirty="0" smtClean="0"/>
              <a:t>will display </a:t>
            </a:r>
            <a:r>
              <a:rPr lang="en-US" dirty="0"/>
              <a:t>“SUCCESS”. </a:t>
            </a:r>
            <a:endParaRPr lang="en-US" dirty="0" smtClean="0"/>
          </a:p>
          <a:p>
            <a:pPr lvl="1"/>
            <a:r>
              <a:rPr lang="en-US" sz="1733" dirty="0" smtClean="0"/>
              <a:t>Repeat </a:t>
            </a:r>
            <a:r>
              <a:rPr lang="en-US" sz="1733" dirty="0"/>
              <a:t>the process if you experience an error. If it fails again, check your </a:t>
            </a:r>
            <a:r>
              <a:rPr lang="en-US" sz="1733" dirty="0" smtClean="0"/>
              <a:t>Board and Port settings</a:t>
            </a:r>
            <a:r>
              <a:rPr lang="en-US" sz="1733" dirty="0"/>
              <a:t>, </a:t>
            </a:r>
            <a:r>
              <a:rPr lang="en-US" sz="1733" dirty="0" smtClean="0"/>
              <a:t>USB connection and/or </a:t>
            </a:r>
            <a:r>
              <a:rPr lang="en-US" sz="1733" dirty="0"/>
              <a:t>device driver</a:t>
            </a:r>
            <a:r>
              <a:rPr lang="en-US" sz="1733" dirty="0" smtClean="0"/>
              <a:t>.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Arduino 101 and Run Blink Sketch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53" y="1570037"/>
            <a:ext cx="5876015" cy="331094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60" b="9208"/>
          <a:stretch/>
        </p:blipFill>
        <p:spPr bwMode="auto">
          <a:xfrm>
            <a:off x="5949953" y="5061857"/>
            <a:ext cx="5591175" cy="139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04" b="77022"/>
          <a:stretch/>
        </p:blipFill>
        <p:spPr bwMode="auto">
          <a:xfrm>
            <a:off x="3496355" y="3225507"/>
            <a:ext cx="2128837" cy="13056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2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/>
              <a:t>Intel Maker Nation and NM Makers</a:t>
            </a:r>
          </a:p>
          <a:p>
            <a:r>
              <a:rPr lang="en-US" sz="2400" b="1" dirty="0" smtClean="0"/>
              <a:t>Family and Friends Amazing Car Experience</a:t>
            </a:r>
          </a:p>
        </p:txBody>
      </p:sp>
    </p:spTree>
    <p:extLst>
      <p:ext uri="{BB962C8B-B14F-4D97-AF65-F5344CB8AC3E}">
        <p14:creationId xmlns:p14="http://schemas.microsoft.com/office/powerpoint/2010/main" val="254435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Build our Racer...the 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Take parts out of Tool Box</a:t>
            </a:r>
          </a:p>
          <a:p>
            <a:pPr lvl="2"/>
            <a:r>
              <a:rPr lang="en-US" dirty="0" smtClean="0"/>
              <a:t>Keep your placemat handy, it will help with part identification.</a:t>
            </a:r>
          </a:p>
          <a:p>
            <a:r>
              <a:rPr lang="en-US" dirty="0" smtClean="0"/>
              <a:t>Order of Build:</a:t>
            </a:r>
          </a:p>
          <a:p>
            <a:pPr lvl="2"/>
            <a:r>
              <a:rPr lang="en-US" dirty="0" smtClean="0"/>
              <a:t>LEDs and cable</a:t>
            </a:r>
          </a:p>
          <a:p>
            <a:pPr lvl="2"/>
            <a:r>
              <a:rPr lang="en-US" dirty="0" smtClean="0"/>
              <a:t>Bottom Chassis</a:t>
            </a:r>
          </a:p>
          <a:p>
            <a:pPr marL="457189" lvl="2" indent="0"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Motors and Wheels</a:t>
            </a:r>
          </a:p>
          <a:p>
            <a:pPr marL="457189" lvl="2" indent="0"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LEDs and cable</a:t>
            </a:r>
          </a:p>
          <a:p>
            <a:pPr marL="457189" lvl="2" indent="0"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Batteries</a:t>
            </a:r>
          </a:p>
          <a:p>
            <a:pPr lvl="2"/>
            <a:r>
              <a:rPr lang="en-US" dirty="0" smtClean="0"/>
              <a:t>Bottom and Top Chassis</a:t>
            </a:r>
          </a:p>
          <a:p>
            <a:pPr marL="457189" lvl="2" indent="0"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Mainboard and Shield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2222" r="24375" b="8055"/>
          <a:stretch/>
        </p:blipFill>
        <p:spPr>
          <a:xfrm>
            <a:off x="6667500" y="2418809"/>
            <a:ext cx="4038600" cy="39055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05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3"/>
          </p:nvPr>
        </p:nvSpPr>
        <p:spPr>
          <a:xfrm>
            <a:off x="8853055" y="1604433"/>
            <a:ext cx="2725114" cy="4567767"/>
          </a:xfrm>
        </p:spPr>
        <p:txBody>
          <a:bodyPr/>
          <a:lstStyle/>
          <a:p>
            <a:r>
              <a:rPr lang="en-US" dirty="0" smtClean="0"/>
              <a:t>4x LED Mounts (N)</a:t>
            </a:r>
          </a:p>
          <a:p>
            <a:endParaRPr lang="en-US" dirty="0"/>
          </a:p>
          <a:p>
            <a:r>
              <a:rPr lang="en-US" dirty="0" smtClean="0"/>
              <a:t>4x RGB LED(N)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1x LED Cable ()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Addressable RGB LEDs and Cable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8904817" y="1981836"/>
            <a:ext cx="1061951" cy="777990"/>
          </a:xfrm>
          <a:prstGeom prst="rect">
            <a:avLst/>
          </a:prstGeom>
        </p:spPr>
      </p:pic>
      <p:pic>
        <p:nvPicPr>
          <p:cNvPr id="5124" name="Picture 4" descr="Image result for Addressable RGB 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817" y="3137229"/>
            <a:ext cx="1061951" cy="10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612775" y="1172171"/>
            <a:ext cx="8173778" cy="5303444"/>
          </a:xfrm>
        </p:spPr>
        <p:txBody>
          <a:bodyPr>
            <a:normAutofit/>
          </a:bodyPr>
          <a:lstStyle/>
          <a:p>
            <a:r>
              <a:rPr lang="en-US" dirty="0" smtClean="0"/>
              <a:t>Insert </a:t>
            </a:r>
            <a:r>
              <a:rPr lang="en-US" dirty="0"/>
              <a:t>the RGB LED into the LED </a:t>
            </a:r>
            <a:r>
              <a:rPr lang="en-US" dirty="0" smtClean="0"/>
              <a:t>Mount</a:t>
            </a:r>
          </a:p>
          <a:p>
            <a:endParaRPr lang="en-US" sz="2900" dirty="0"/>
          </a:p>
          <a:p>
            <a:r>
              <a:rPr lang="en-US" dirty="0" smtClean="0"/>
              <a:t>Install </a:t>
            </a:r>
            <a:r>
              <a:rPr lang="en-US" dirty="0"/>
              <a:t>the LEDs into the cable connectors, so that the LONGEST lead is inserted into the Black box on the </a:t>
            </a:r>
            <a:r>
              <a:rPr lang="en-US" dirty="0" smtClean="0"/>
              <a:t>connector</a:t>
            </a:r>
          </a:p>
          <a:p>
            <a:pPr lvl="1"/>
            <a:r>
              <a:rPr lang="en-US" sz="1800" dirty="0" smtClean="0"/>
              <a:t>Do </a:t>
            </a:r>
            <a:r>
              <a:rPr lang="en-US" sz="1800" dirty="0"/>
              <a:t>NOT put an LED into the connector on the short end of the </a:t>
            </a:r>
            <a:r>
              <a:rPr lang="en-US" sz="1800" dirty="0" smtClean="0"/>
              <a:t>cable</a:t>
            </a:r>
          </a:p>
          <a:p>
            <a:pPr lvl="1"/>
            <a:r>
              <a:rPr lang="en-US" sz="1800" dirty="0"/>
              <a:t>NOTE: </a:t>
            </a:r>
            <a:r>
              <a:rPr lang="en-US" sz="1800" dirty="0" smtClean="0"/>
              <a:t>Fanning </a:t>
            </a:r>
            <a:r>
              <a:rPr lang="en-US" sz="1800" dirty="0"/>
              <a:t>out the leads slightly make insertion into the connector </a:t>
            </a:r>
            <a:r>
              <a:rPr lang="en-US" sz="1800" dirty="0" smtClean="0"/>
              <a:t>easier</a:t>
            </a:r>
          </a:p>
          <a:p>
            <a:pPr lvl="1"/>
            <a:r>
              <a:rPr lang="en-US" sz="1800" dirty="0" smtClean="0"/>
              <a:t>The leads will not go entirely into the connector</a:t>
            </a:r>
            <a:endParaRPr lang="en-US" sz="1800" dirty="0"/>
          </a:p>
          <a:p>
            <a:pPr marL="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t="27757" r="44591" b="43637"/>
          <a:stretch/>
        </p:blipFill>
        <p:spPr>
          <a:xfrm rot="5400000">
            <a:off x="793312" y="1668481"/>
            <a:ext cx="814571" cy="5670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4450" r="13619" b="8098"/>
          <a:stretch/>
        </p:blipFill>
        <p:spPr>
          <a:xfrm>
            <a:off x="8904817" y="4857404"/>
            <a:ext cx="1853740" cy="1180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0" t="34341" r="33696" b="32905"/>
          <a:stretch/>
        </p:blipFill>
        <p:spPr>
          <a:xfrm rot="5400000">
            <a:off x="850558" y="5282145"/>
            <a:ext cx="1396536" cy="1263534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247095" y="5215644"/>
            <a:ext cx="2193154" cy="1396536"/>
            <a:chOff x="2247095" y="2802644"/>
            <a:chExt cx="2193154" cy="139653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9" t="4450" r="13619" b="8098"/>
            <a:stretch/>
          </p:blipFill>
          <p:spPr>
            <a:xfrm>
              <a:off x="2247095" y="2802644"/>
              <a:ext cx="2193154" cy="1396536"/>
            </a:xfrm>
            <a:prstGeom prst="rect">
              <a:avLst/>
            </a:prstGeom>
          </p:spPr>
        </p:pic>
        <p:sp>
          <p:nvSpPr>
            <p:cNvPr id="22" name="&quot;No&quot; Symbol 21"/>
            <p:cNvSpPr/>
            <p:nvPr/>
          </p:nvSpPr>
          <p:spPr>
            <a:xfrm>
              <a:off x="4028718" y="3217024"/>
              <a:ext cx="349966" cy="324197"/>
            </a:xfrm>
            <a:prstGeom prst="noSmoking">
              <a:avLst>
                <a:gd name="adj" fmla="val 8546"/>
              </a:avLst>
            </a:prstGeom>
            <a:solidFill>
              <a:srgbClr val="FF0000"/>
            </a:solidFill>
            <a:ln>
              <a:solidFill>
                <a:srgbClr val="FFFF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1" r="40606"/>
          <a:stretch/>
        </p:blipFill>
        <p:spPr>
          <a:xfrm rot="16200000">
            <a:off x="5356229" y="4370573"/>
            <a:ext cx="1392131" cy="3091083"/>
          </a:xfrm>
          <a:prstGeom prst="rect">
            <a:avLst/>
          </a:prstGeom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31517" r="30953" b="39912"/>
          <a:stretch/>
        </p:blipFill>
        <p:spPr>
          <a:xfrm rot="5400000">
            <a:off x="9908485" y="1811081"/>
            <a:ext cx="2588959" cy="1432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26190"/>
          <a:stretch/>
        </p:blipFill>
        <p:spPr>
          <a:xfrm rot="5400000">
            <a:off x="8556728" y="3346805"/>
            <a:ext cx="3574159" cy="3150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LEDs and cable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7484" y="1232807"/>
            <a:ext cx="9312124" cy="547644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LED Cable connection to Arduino 101</a:t>
            </a:r>
          </a:p>
          <a:p>
            <a:r>
              <a:rPr lang="en-US" dirty="0" smtClean="0"/>
              <a:t>Insert </a:t>
            </a:r>
            <a:r>
              <a:rPr lang="en-US" dirty="0"/>
              <a:t>a jumper </a:t>
            </a:r>
            <a:r>
              <a:rPr lang="en-US" dirty="0" smtClean="0"/>
              <a:t>wire into the black </a:t>
            </a:r>
            <a:r>
              <a:rPr lang="en-US" dirty="0"/>
              <a:t>hole on the </a:t>
            </a:r>
            <a:r>
              <a:rPr lang="en-US" dirty="0" smtClean="0"/>
              <a:t>LED cable connector, connect the </a:t>
            </a:r>
            <a:r>
              <a:rPr lang="en-US" dirty="0"/>
              <a:t>other end </a:t>
            </a:r>
            <a:r>
              <a:rPr lang="en-US" dirty="0" smtClean="0"/>
              <a:t>to one of the Arduino 101’s GND pin.</a:t>
            </a:r>
            <a:endParaRPr lang="en-US" dirty="0"/>
          </a:p>
          <a:p>
            <a:r>
              <a:rPr lang="en-US" dirty="0"/>
              <a:t>Insert a jumper wire into the hole next to the </a:t>
            </a:r>
            <a:r>
              <a:rPr lang="en-US" dirty="0" smtClean="0"/>
              <a:t>previously inserted wire.  The </a:t>
            </a:r>
            <a:r>
              <a:rPr lang="en-US" dirty="0"/>
              <a:t>2 center holes </a:t>
            </a:r>
            <a:r>
              <a:rPr lang="en-US" dirty="0" smtClean="0"/>
              <a:t>of the connector will </a:t>
            </a:r>
            <a:r>
              <a:rPr lang="en-US" dirty="0"/>
              <a:t>now have a wire.  The other end of the jumper wire connects to the </a:t>
            </a:r>
            <a:r>
              <a:rPr lang="en-US" dirty="0" smtClean="0"/>
              <a:t>Arduino 101’s 5V pin.</a:t>
            </a:r>
            <a:endParaRPr lang="en-US" dirty="0"/>
          </a:p>
          <a:p>
            <a:r>
              <a:rPr lang="en-US" dirty="0"/>
              <a:t>Insert </a:t>
            </a:r>
            <a:r>
              <a:rPr lang="en-US" dirty="0" smtClean="0"/>
              <a:t>a third jumper wire </a:t>
            </a:r>
            <a:r>
              <a:rPr lang="en-US" dirty="0"/>
              <a:t>next to the first wire you </a:t>
            </a:r>
            <a:r>
              <a:rPr lang="en-US" dirty="0" smtClean="0"/>
              <a:t>inserted into the cable connector.  The jumper wire </a:t>
            </a:r>
            <a:r>
              <a:rPr lang="en-US" dirty="0"/>
              <a:t>you just inserted should line up with the RED wire of the LED cable.  </a:t>
            </a:r>
            <a:r>
              <a:rPr lang="en-US" dirty="0" smtClean="0"/>
              <a:t>Connect the </a:t>
            </a:r>
            <a:r>
              <a:rPr lang="en-US" dirty="0"/>
              <a:t>other end of the jumper </a:t>
            </a:r>
            <a:r>
              <a:rPr lang="en-US" dirty="0" smtClean="0"/>
              <a:t>wire to the Arduino 101’s Digital 7 pin.</a:t>
            </a:r>
            <a:endParaRPr lang="en-US" dirty="0"/>
          </a:p>
          <a:p>
            <a:r>
              <a:rPr lang="en-US" dirty="0"/>
              <a:t>NOTE: There will be an open (unused) hole in the </a:t>
            </a:r>
            <a:r>
              <a:rPr lang="en-US" dirty="0" smtClean="0"/>
              <a:t>LED cable connector.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LEDs and cable assembly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7484" y="1570036"/>
            <a:ext cx="10773530" cy="4765449"/>
          </a:xfrm>
          <a:noFill/>
        </p:spPr>
        <p:txBody>
          <a:bodyPr>
            <a:normAutofit/>
          </a:bodyPr>
          <a:lstStyle/>
          <a:p>
            <a:r>
              <a:rPr lang="en-US" dirty="0"/>
              <a:t>With Arduino 101 connected and IDE open.</a:t>
            </a:r>
          </a:p>
          <a:p>
            <a:r>
              <a:rPr lang="fr-FR" b="1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Start </a:t>
            </a:r>
            <a:r>
              <a:rPr lang="fr-FR" b="1" dirty="0" smtClean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Racer LED Test </a:t>
            </a:r>
            <a:r>
              <a:rPr lang="fr-FR" b="1" dirty="0">
                <a:solidFill>
                  <a:srgbClr val="002060"/>
                </a:solidFill>
                <a:ea typeface="Segoe UI" pitchFamily="34" charset="0"/>
                <a:cs typeface="Segoe UI" pitchFamily="34" charset="0"/>
              </a:rPr>
              <a:t>sketch</a:t>
            </a:r>
          </a:p>
          <a:p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File-&gt; </a:t>
            </a:r>
            <a:r>
              <a:rPr lang="en-GB" b="1" dirty="0" smtClean="0">
                <a:ea typeface="Segoe UI" panose="020B0502040204020203" pitchFamily="34" charset="0"/>
                <a:cs typeface="Segoe UI" panose="020B0502040204020203" pitchFamily="34" charset="0"/>
              </a:rPr>
              <a:t>Sketchbook 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-&gt; </a:t>
            </a:r>
            <a:r>
              <a:rPr lang="en-GB" b="1" dirty="0" err="1">
                <a:ea typeface="Segoe UI" panose="020B0502040204020203" pitchFamily="34" charset="0"/>
                <a:cs typeface="Segoe UI" panose="020B0502040204020203" pitchFamily="34" charset="0"/>
              </a:rPr>
              <a:t>NMMakers_FnF_Event</a:t>
            </a:r>
            <a:r>
              <a:rPr lang="en-GB" b="1" dirty="0">
                <a:ea typeface="Segoe UI" panose="020B0502040204020203" pitchFamily="34" charset="0"/>
                <a:cs typeface="Segoe UI" panose="020B0502040204020203" pitchFamily="34" charset="0"/>
              </a:rPr>
              <a:t> -&gt; </a:t>
            </a:r>
            <a:r>
              <a:rPr lang="en-GB" b="1" dirty="0" smtClean="0">
                <a:ea typeface="Segoe UI" panose="020B0502040204020203" pitchFamily="34" charset="0"/>
                <a:cs typeface="Segoe UI" panose="020B0502040204020203" pitchFamily="34" charset="0"/>
              </a:rPr>
              <a:t>Examples -&gt;</a:t>
            </a:r>
            <a:r>
              <a:rPr lang="en-GB" b="1" dirty="0" err="1" smtClean="0">
                <a:ea typeface="Segoe UI" panose="020B0502040204020203" pitchFamily="34" charset="0"/>
                <a:cs typeface="Segoe UI" panose="020B0502040204020203" pitchFamily="34" charset="0"/>
              </a:rPr>
              <a:t>LEDTest</a:t>
            </a:r>
            <a:endParaRPr lang="en-GB" b="1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r>
              <a:rPr lang="en-GB" dirty="0" smtClean="0">
                <a:ea typeface="Segoe UI" panose="020B0502040204020203" pitchFamily="34" charset="0"/>
                <a:cs typeface="Segoe UI" panose="020B0502040204020203" pitchFamily="34" charset="0"/>
              </a:rPr>
              <a:t>Upload the Sketch</a:t>
            </a:r>
          </a:p>
          <a:p>
            <a:r>
              <a:rPr lang="en-GB" dirty="0" smtClean="0">
                <a:ea typeface="Segoe UI" panose="020B0502040204020203" pitchFamily="34" charset="0"/>
                <a:cs typeface="Segoe UI" panose="020B0502040204020203" pitchFamily="34" charset="0"/>
              </a:rPr>
              <a:t>All LEDs should light up, then</a:t>
            </a:r>
          </a:p>
          <a:p>
            <a:r>
              <a:rPr lang="en-GB" dirty="0" smtClean="0">
                <a:ea typeface="Segoe UI" panose="020B0502040204020203" pitchFamily="34" charset="0"/>
                <a:cs typeface="Segoe UI" panose="020B0502040204020203" pitchFamily="34" charset="0"/>
              </a:rPr>
              <a:t>	“Head lights,” “Brake lights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en-GB" dirty="0" smtClean="0">
                <a:ea typeface="Segoe UI" panose="020B0502040204020203" pitchFamily="34" charset="0"/>
                <a:cs typeface="Segoe UI" panose="020B0502040204020203" pitchFamily="34" charset="0"/>
              </a:rPr>
              <a:t>” and finally “Turn Signals.”</a:t>
            </a:r>
            <a:endParaRPr lang="en-GB" dirty="0"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5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3"/>
          </p:nvPr>
        </p:nvSpPr>
        <p:spPr>
          <a:xfrm>
            <a:off x="8853055" y="1604433"/>
            <a:ext cx="2725114" cy="4567767"/>
          </a:xfrm>
        </p:spPr>
        <p:txBody>
          <a:bodyPr/>
          <a:lstStyle/>
          <a:p>
            <a:r>
              <a:rPr lang="en-US" dirty="0" smtClean="0"/>
              <a:t>4x LED Mounts (N)</a:t>
            </a:r>
          </a:p>
          <a:p>
            <a:endParaRPr lang="en-US" dirty="0"/>
          </a:p>
          <a:p>
            <a:r>
              <a:rPr lang="en-US" dirty="0" smtClean="0"/>
              <a:t>4x RGB LED(N)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1x LED Cable ()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8904817" y="1981836"/>
            <a:ext cx="1061951" cy="777990"/>
          </a:xfrm>
          <a:prstGeom prst="rect">
            <a:avLst/>
          </a:prstGeom>
        </p:spPr>
      </p:pic>
      <p:pic>
        <p:nvPicPr>
          <p:cNvPr id="5124" name="Picture 4" descr="Image result for Addressable RGB 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817" y="3137229"/>
            <a:ext cx="1061951" cy="10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612775" y="1172171"/>
            <a:ext cx="8173778" cy="5303444"/>
          </a:xfrm>
        </p:spPr>
        <p:txBody>
          <a:bodyPr>
            <a:normAutofit/>
          </a:bodyPr>
          <a:lstStyle/>
          <a:p>
            <a:r>
              <a:rPr lang="en-US" dirty="0" smtClean="0"/>
              <a:t>Insert </a:t>
            </a:r>
            <a:r>
              <a:rPr lang="en-US" dirty="0"/>
              <a:t>the RGB LED into the LED </a:t>
            </a:r>
            <a:r>
              <a:rPr lang="en-US" dirty="0" smtClean="0"/>
              <a:t>Mount</a:t>
            </a:r>
          </a:p>
          <a:p>
            <a:endParaRPr lang="en-US" sz="2900" dirty="0"/>
          </a:p>
          <a:p>
            <a:r>
              <a:rPr lang="en-US" dirty="0" smtClean="0"/>
              <a:t>Install </a:t>
            </a:r>
            <a:r>
              <a:rPr lang="en-US" dirty="0"/>
              <a:t>the LEDs into the cable connectors, so that the LONGEST lead is inserted into the Black box on the </a:t>
            </a:r>
            <a:r>
              <a:rPr lang="en-US" dirty="0" smtClean="0"/>
              <a:t>connector</a:t>
            </a:r>
          </a:p>
          <a:p>
            <a:pPr lvl="1"/>
            <a:r>
              <a:rPr lang="en-US" sz="1800" dirty="0" smtClean="0"/>
              <a:t>Do </a:t>
            </a:r>
            <a:r>
              <a:rPr lang="en-US" sz="1800" dirty="0"/>
              <a:t>NOT put an LED into the connector on the short end of the </a:t>
            </a:r>
            <a:r>
              <a:rPr lang="en-US" sz="1800" dirty="0" smtClean="0"/>
              <a:t>cable</a:t>
            </a:r>
          </a:p>
          <a:p>
            <a:pPr lvl="1"/>
            <a:r>
              <a:rPr lang="en-US" sz="1800" dirty="0"/>
              <a:t>NOTE: </a:t>
            </a:r>
            <a:r>
              <a:rPr lang="en-US" sz="1800" dirty="0" smtClean="0"/>
              <a:t>Fanning </a:t>
            </a:r>
            <a:r>
              <a:rPr lang="en-US" sz="1800" dirty="0"/>
              <a:t>out the leads slightly make insertion into the connector </a:t>
            </a:r>
            <a:r>
              <a:rPr lang="en-US" sz="1800" dirty="0" smtClean="0"/>
              <a:t>easier</a:t>
            </a:r>
          </a:p>
          <a:p>
            <a:pPr lvl="1"/>
            <a:r>
              <a:rPr lang="en-US" sz="1800" dirty="0" smtClean="0"/>
              <a:t>The leads will not go entirely into the connector</a:t>
            </a:r>
            <a:endParaRPr lang="en-US" sz="1800" dirty="0"/>
          </a:p>
          <a:p>
            <a:pPr marL="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t="27757" r="44591" b="43637"/>
          <a:stretch/>
        </p:blipFill>
        <p:spPr>
          <a:xfrm rot="5400000">
            <a:off x="793312" y="1668481"/>
            <a:ext cx="814571" cy="5670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4450" r="13619" b="8098"/>
          <a:stretch/>
        </p:blipFill>
        <p:spPr>
          <a:xfrm>
            <a:off x="8904817" y="4857404"/>
            <a:ext cx="1853740" cy="1180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0" t="34341" r="33696" b="32905"/>
          <a:stretch/>
        </p:blipFill>
        <p:spPr>
          <a:xfrm rot="5400000">
            <a:off x="850558" y="5282145"/>
            <a:ext cx="1396536" cy="1263534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247095" y="5215644"/>
            <a:ext cx="2193154" cy="1396536"/>
            <a:chOff x="2247095" y="2802644"/>
            <a:chExt cx="2193154" cy="139653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9" t="4450" r="13619" b="8098"/>
            <a:stretch/>
          </p:blipFill>
          <p:spPr>
            <a:xfrm>
              <a:off x="2247095" y="2802644"/>
              <a:ext cx="2193154" cy="1396536"/>
            </a:xfrm>
            <a:prstGeom prst="rect">
              <a:avLst/>
            </a:prstGeom>
          </p:spPr>
        </p:pic>
        <p:sp>
          <p:nvSpPr>
            <p:cNvPr id="22" name="&quot;No&quot; Symbol 21"/>
            <p:cNvSpPr/>
            <p:nvPr/>
          </p:nvSpPr>
          <p:spPr>
            <a:xfrm>
              <a:off x="4028718" y="3217024"/>
              <a:ext cx="349966" cy="324197"/>
            </a:xfrm>
            <a:prstGeom prst="noSmoking">
              <a:avLst>
                <a:gd name="adj" fmla="val 8546"/>
              </a:avLst>
            </a:prstGeom>
            <a:solidFill>
              <a:srgbClr val="FF0000"/>
            </a:solidFill>
            <a:ln>
              <a:solidFill>
                <a:srgbClr val="FFFFCC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1" r="40606"/>
          <a:stretch/>
        </p:blipFill>
        <p:spPr>
          <a:xfrm rot="16200000">
            <a:off x="5356229" y="4370573"/>
            <a:ext cx="1392131" cy="309108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33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/>
              <a:t>Intel Maker Nation and NM Makers</a:t>
            </a:r>
          </a:p>
          <a:p>
            <a:r>
              <a:rPr lang="en-US" sz="2400" b="1" dirty="0" smtClean="0"/>
              <a:t>Family and Friends Amazing Car Experience</a:t>
            </a:r>
          </a:p>
        </p:txBody>
      </p:sp>
    </p:spTree>
    <p:extLst>
      <p:ext uri="{BB962C8B-B14F-4D97-AF65-F5344CB8AC3E}">
        <p14:creationId xmlns:p14="http://schemas.microsoft.com/office/powerpoint/2010/main" val="94798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/>
              <a:t>Intel Maker Nation and NM Makers</a:t>
            </a:r>
          </a:p>
          <a:p>
            <a:r>
              <a:rPr lang="en-US" sz="2400" b="1" dirty="0" smtClean="0"/>
              <a:t>Family and Friends Amazing Car Experience</a:t>
            </a:r>
          </a:p>
        </p:txBody>
      </p:sp>
    </p:spTree>
    <p:extLst>
      <p:ext uri="{BB962C8B-B14F-4D97-AF65-F5344CB8AC3E}">
        <p14:creationId xmlns:p14="http://schemas.microsoft.com/office/powerpoint/2010/main" val="25134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Material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4321533"/>
            <a:ext cx="10363200" cy="20711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Arduino 101 Quick Start</a:t>
            </a:r>
          </a:p>
          <a:p>
            <a:r>
              <a:rPr lang="en-US" dirty="0" smtClean="0"/>
              <a:t>Intel Boards Quick Comparison</a:t>
            </a:r>
          </a:p>
          <a:p>
            <a:r>
              <a:rPr lang="en-US" dirty="0" smtClean="0"/>
              <a:t>Amazing Car Experience </a:t>
            </a:r>
          </a:p>
          <a:p>
            <a:r>
              <a:rPr lang="en-US" dirty="0"/>
              <a:t>	</a:t>
            </a:r>
            <a:r>
              <a:rPr lang="en-US" dirty="0" smtClean="0"/>
              <a:t>Parts Placemat</a:t>
            </a:r>
          </a:p>
          <a:p>
            <a:r>
              <a:rPr lang="en-US" dirty="0"/>
              <a:t>	</a:t>
            </a:r>
            <a:r>
              <a:rPr lang="en-US" dirty="0" smtClean="0"/>
              <a:t>Connection Tables</a:t>
            </a:r>
          </a:p>
        </p:txBody>
      </p:sp>
    </p:spTree>
    <p:extLst>
      <p:ext uri="{BB962C8B-B14F-4D97-AF65-F5344CB8AC3E}">
        <p14:creationId xmlns:p14="http://schemas.microsoft.com/office/powerpoint/2010/main" val="160248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6019" y="691895"/>
            <a:ext cx="9729871" cy="1279960"/>
          </a:xfrm>
        </p:spPr>
        <p:txBody>
          <a:bodyPr/>
          <a:lstStyle/>
          <a:p>
            <a:r>
              <a:rPr lang="en-US" sz="4800" dirty="0"/>
              <a:t>The Intel new </a:t>
            </a:r>
            <a:r>
              <a:rPr lang="en-US" sz="4800" dirty="0" err="1"/>
              <a:t>mexico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 Family &amp; Friends amazing Car experience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961" y="6280484"/>
            <a:ext cx="11297049" cy="348916"/>
          </a:xfrm>
        </p:spPr>
        <p:txBody>
          <a:bodyPr/>
          <a:lstStyle/>
          <a:p>
            <a:r>
              <a:rPr lang="en-US" sz="24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Thank you, if you have any questions please contact Allison Barnes or Todd Marsh</a:t>
            </a:r>
          </a:p>
        </p:txBody>
      </p:sp>
      <p:sp>
        <p:nvSpPr>
          <p:cNvPr id="7" name="Rectangle 6"/>
          <p:cNvSpPr/>
          <p:nvPr/>
        </p:nvSpPr>
        <p:spPr>
          <a:xfrm>
            <a:off x="8520955" y="543553"/>
            <a:ext cx="4319452" cy="114909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  <a:scene3d>
              <a:camera prst="isometricLeftDown"/>
              <a:lightRig rig="threePt" dir="t"/>
            </a:scene3d>
          </a:bodyPr>
          <a:lstStyle/>
          <a:p>
            <a:pPr algn="ctr" defTabSz="609585"/>
            <a:r>
              <a:rPr lang="en-US" sz="4267" b="1" dirty="0" smtClean="0">
                <a:ln w="6600">
                  <a:solidFill>
                    <a:srgbClr val="0071C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71C5"/>
                  </a:outerShdw>
                </a:effectLst>
              </a:rPr>
              <a:t>Inside </a:t>
            </a:r>
            <a:r>
              <a:rPr lang="en-US" sz="4267" b="1" dirty="0" smtClean="0">
                <a:ln w="6600">
                  <a:solidFill>
                    <a:srgbClr val="0071C5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rgbClr val="0071C5"/>
                  </a:outerShdw>
                </a:effectLst>
              </a:rPr>
              <a:t>Blue</a:t>
            </a:r>
            <a:br>
              <a:rPr lang="en-US" sz="4267" b="1" dirty="0" smtClean="0">
                <a:ln w="6600">
                  <a:solidFill>
                    <a:srgbClr val="0071C5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rgbClr val="0071C5"/>
                  </a:outerShdw>
                </a:effectLst>
              </a:rPr>
            </a:br>
            <a:r>
              <a:rPr lang="en-US" sz="2400" dirty="0" smtClean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soco.intel.com/events/21970</a:t>
            </a:r>
            <a:endParaRPr lang="en-US" sz="4400" b="1" dirty="0">
              <a:ln w="6600">
                <a:solidFill>
                  <a:srgbClr val="0071C5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rgbClr val="0071C5"/>
                </a:outerShdw>
              </a:effectLst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67823" y="2284966"/>
            <a:ext cx="11447714" cy="4172984"/>
          </a:xfrm>
          <a:prstGeom prst="rect">
            <a:avLst/>
          </a:prstGeom>
        </p:spPr>
        <p:txBody>
          <a:bodyPr vert="horz" lIns="0" tIns="45720" rIns="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666" b="0" kern="1200" spc="0" baseline="0">
                <a:solidFill>
                  <a:schemeClr val="bg1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2800" dirty="0" smtClean="0"/>
              <a:t>Event </a:t>
            </a:r>
            <a:r>
              <a:rPr lang="en-US" sz="2800" dirty="0"/>
              <a:t>introduces </a:t>
            </a:r>
            <a:r>
              <a:rPr lang="en-US" sz="2800" b="1" dirty="0"/>
              <a:t>Intel® Arduino 101 </a:t>
            </a:r>
            <a:r>
              <a:rPr lang="en-US" sz="2800" dirty="0"/>
              <a:t>to Intel employees, families &amp; </a:t>
            </a:r>
            <a:r>
              <a:rPr lang="en-US" sz="2800" dirty="0" smtClean="0"/>
              <a:t>friends</a:t>
            </a:r>
          </a:p>
          <a:p>
            <a:pPr>
              <a:spcBef>
                <a:spcPts val="600"/>
              </a:spcBef>
            </a:pPr>
            <a:r>
              <a:rPr lang="en-US" sz="2000" b="1" dirty="0" smtClean="0"/>
              <a:t>        build </a:t>
            </a:r>
            <a:r>
              <a:rPr lang="en-US" sz="2000" b="1" dirty="0"/>
              <a:t>a car with coding &amp; hardware experts available to answer questions</a:t>
            </a:r>
          </a:p>
          <a:p>
            <a:pPr>
              <a:spcBef>
                <a:spcPts val="600"/>
              </a:spcBef>
            </a:pPr>
            <a:endParaRPr lang="en-US" sz="1200" dirty="0"/>
          </a:p>
          <a:p>
            <a:pPr>
              <a:spcBef>
                <a:spcPts val="600"/>
              </a:spcBef>
            </a:pPr>
            <a:r>
              <a:rPr lang="en-US" sz="2800" b="1" dirty="0"/>
              <a:t>15 Teams will be randomly selected from the Inside </a:t>
            </a:r>
            <a:r>
              <a:rPr lang="en-US" sz="2800" b="1" dirty="0">
                <a:solidFill>
                  <a:srgbClr val="00B0F0"/>
                </a:solidFill>
              </a:rPr>
              <a:t>Blue</a:t>
            </a:r>
            <a:r>
              <a:rPr lang="en-US" sz="2800" b="1" dirty="0"/>
              <a:t> signup </a:t>
            </a:r>
            <a:r>
              <a:rPr lang="en-US" sz="2800" b="1" dirty="0" smtClean="0"/>
              <a:t>list</a:t>
            </a:r>
          </a:p>
          <a:p>
            <a:pPr>
              <a:spcBef>
                <a:spcPts val="600"/>
              </a:spcBef>
            </a:pPr>
            <a:r>
              <a:rPr lang="en-US" sz="2800" b="1" dirty="0" smtClean="0"/>
              <a:t>      https://soco.intel.com/events/21970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        An </a:t>
            </a:r>
            <a:r>
              <a:rPr lang="en-US" sz="2000" b="1" dirty="0"/>
              <a:t>email notification will be sent if your Team is selected or placed on a waiting </a:t>
            </a:r>
            <a:r>
              <a:rPr lang="en-US" sz="2000" b="1" dirty="0" smtClean="0"/>
              <a:t>list</a:t>
            </a:r>
            <a:endParaRPr lang="en-US" sz="2000" b="1" dirty="0"/>
          </a:p>
          <a:p>
            <a:pPr indent="-231775">
              <a:spcBef>
                <a:spcPts val="600"/>
              </a:spcBef>
            </a:pPr>
            <a:endParaRPr lang="en-US" sz="1200" b="1" dirty="0" smtClean="0">
              <a:solidFill>
                <a:schemeClr val="bg1"/>
              </a:solidFill>
            </a:endParaRPr>
          </a:p>
          <a:p>
            <a:pPr indent="-231775">
              <a:spcBef>
                <a:spcPts val="600"/>
              </a:spcBef>
            </a:pPr>
            <a:r>
              <a:rPr lang="en-US" sz="2800" b="1" dirty="0" smtClean="0">
                <a:solidFill>
                  <a:schemeClr val="bg1"/>
                </a:solidFill>
              </a:rPr>
              <a:t>Saturday April 23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rd</a:t>
            </a:r>
            <a:r>
              <a:rPr lang="en-US" sz="2800" b="1" dirty="0" smtClean="0">
                <a:solidFill>
                  <a:schemeClr val="bg1"/>
                </a:solidFill>
              </a:rPr>
              <a:t> from 8:30am to 3:00pm in RR7 TR1 &amp; TR2</a:t>
            </a:r>
          </a:p>
          <a:p>
            <a:pPr marL="857250" lvl="2" indent="-285750">
              <a:lnSpc>
                <a:spcPts val="18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rPr>
              <a:t>Bring</a:t>
            </a:r>
            <a:r>
              <a:rPr lang="en-US" sz="2000" b="1" dirty="0">
                <a:solidFill>
                  <a:schemeClr val="bg1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rPr>
              <a:t> 2 </a:t>
            </a:r>
            <a:r>
              <a:rPr lang="en-US" sz="2000" b="1">
                <a:solidFill>
                  <a:schemeClr val="bg1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rPr>
              <a:t>family </a:t>
            </a:r>
            <a:r>
              <a:rPr lang="en-US" sz="2000" b="1" smtClean="0">
                <a:solidFill>
                  <a:schemeClr val="bg1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rPr>
              <a:t>members/friends </a:t>
            </a:r>
            <a:r>
              <a:rPr lang="en-US" sz="2000" b="1" dirty="0">
                <a:solidFill>
                  <a:schemeClr val="bg1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rPr>
              <a:t>(3 people total </a:t>
            </a:r>
            <a:r>
              <a:rPr lang="en-US" sz="2000" b="1">
                <a:solidFill>
                  <a:schemeClr val="bg1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rPr>
              <a:t>per </a:t>
            </a:r>
            <a:r>
              <a:rPr lang="en-US" sz="2000" b="1" smtClean="0">
                <a:solidFill>
                  <a:schemeClr val="bg1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rPr>
              <a:t>team 8yrs and older)</a:t>
            </a:r>
            <a:endParaRPr lang="en-US" sz="2000" b="1" dirty="0">
              <a:solidFill>
                <a:schemeClr val="bg1"/>
              </a:solidFill>
              <a:latin typeface="Intel Clear Pro" panose="020B0804020202060201" pitchFamily="34" charset="0"/>
              <a:ea typeface="+mj-ea"/>
              <a:cs typeface="Intel Clear Pro" panose="020B0804020202060201" pitchFamily="34" charset="0"/>
            </a:endParaRPr>
          </a:p>
          <a:p>
            <a:pPr marL="857250" lvl="2" indent="-285750">
              <a:lnSpc>
                <a:spcPts val="18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rPr>
              <a:t>~4 hours for creating the Basic Car, ~2 hours for the smart and connected Intermediate and Advanced level cars</a:t>
            </a:r>
          </a:p>
          <a:p>
            <a:pPr marL="857250" lvl="2" indent="-285750">
              <a:lnSpc>
                <a:spcPts val="18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rPr>
              <a:t>Bring a </a:t>
            </a:r>
            <a:r>
              <a:rPr lang="en-US" sz="2000" b="1" dirty="0" smtClean="0">
                <a:solidFill>
                  <a:schemeClr val="bg1"/>
                </a:solidFill>
                <a:latin typeface="Intel Clear Pro" panose="020B0804020202060201" pitchFamily="34" charset="0"/>
                <a:ea typeface="+mj-ea"/>
                <a:cs typeface="Intel Clear Pro" panose="020B0804020202060201" pitchFamily="34" charset="0"/>
              </a:rPr>
              <a:t>laptop with a mouse and power cord</a:t>
            </a:r>
            <a:endParaRPr lang="en-US" sz="1200" b="1" dirty="0" smtClean="0">
              <a:solidFill>
                <a:schemeClr val="bg1"/>
              </a:solidFill>
              <a:latin typeface="Intel Clear Pro" panose="020B0804020202060201" pitchFamily="34" charset="0"/>
              <a:ea typeface="+mj-ea"/>
              <a:cs typeface="Intel Clear Pro" panose="020B0804020202060201" pitchFamily="34" charset="0"/>
            </a:endParaRPr>
          </a:p>
          <a:p>
            <a:pPr indent="-342900">
              <a:spcBef>
                <a:spcPts val="600"/>
              </a:spcBef>
            </a:pPr>
            <a:r>
              <a:rPr lang="en-US" sz="2800" b="1" smtClean="0">
                <a:solidFill>
                  <a:schemeClr val="bg1"/>
                </a:solidFill>
              </a:rPr>
              <a:t>Beverages</a:t>
            </a:r>
            <a:r>
              <a:rPr lang="en-US" sz="2800" b="1" dirty="0" smtClean="0">
                <a:solidFill>
                  <a:schemeClr val="bg1"/>
                </a:solidFill>
              </a:rPr>
              <a:t>, Breakfast Snacks and Lunch will </a:t>
            </a:r>
            <a:r>
              <a:rPr lang="en-US" sz="2800" b="1" dirty="0" smtClean="0"/>
              <a:t>be </a:t>
            </a:r>
            <a:r>
              <a:rPr lang="en-US" sz="2800" b="1" dirty="0" smtClean="0">
                <a:solidFill>
                  <a:schemeClr val="bg1"/>
                </a:solidFill>
              </a:rPr>
              <a:t>provided</a:t>
            </a:r>
          </a:p>
          <a:p>
            <a:endParaRPr lang="en-US" sz="11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666" y="2484957"/>
            <a:ext cx="2932344" cy="27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 and Curie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7485" y="1012372"/>
            <a:ext cx="6642402" cy="5159830"/>
          </a:xfrm>
        </p:spPr>
        <p:txBody>
          <a:bodyPr/>
          <a:lstStyle/>
          <a:p>
            <a:pPr lvl="0"/>
            <a:r>
              <a:rPr lang="en-US" dirty="0" smtClean="0"/>
              <a:t>Download and install IDE</a:t>
            </a:r>
          </a:p>
          <a:p>
            <a:pPr lvl="1"/>
            <a:r>
              <a:rPr lang="en-US" sz="2000" dirty="0" smtClean="0"/>
              <a:t>Go </a:t>
            </a:r>
            <a:r>
              <a:rPr lang="en-US" sz="2000" dirty="0"/>
              <a:t>to </a:t>
            </a:r>
            <a:r>
              <a:rPr lang="en-US" sz="2000" u="sng" dirty="0">
                <a:hlinkClick r:id="rId2"/>
              </a:rPr>
              <a:t>https://www.arduino.cc/en/Main/Software</a:t>
            </a:r>
            <a:r>
              <a:rPr lang="en-US" sz="2000" dirty="0"/>
              <a:t> and download the Arduino IDE for your OS.  (Arduino 1.6.8 is the preferred version)</a:t>
            </a:r>
          </a:p>
          <a:p>
            <a:r>
              <a:rPr lang="en-US" dirty="0" smtClean="0"/>
              <a:t>Install Arduino/</a:t>
            </a:r>
            <a:r>
              <a:rPr lang="en-US" dirty="0" err="1" smtClean="0"/>
              <a:t>Genuino</a:t>
            </a:r>
            <a:r>
              <a:rPr lang="en-US" dirty="0" smtClean="0"/>
              <a:t> 101 Core</a:t>
            </a:r>
          </a:p>
          <a:p>
            <a:pPr marL="643459" lvl="1" indent="-342900">
              <a:buFont typeface="Wingdings" panose="05000000000000000000" pitchFamily="2" charset="2"/>
              <a:buAutoNum type="arabicPeriod"/>
            </a:pPr>
            <a:r>
              <a:rPr lang="en-US" sz="2000" dirty="0">
                <a:cs typeface="Segoe UI" panose="020B0502040204020203" pitchFamily="34" charset="0"/>
              </a:rPr>
              <a:t>Double click on </a:t>
            </a:r>
            <a:r>
              <a:rPr lang="en-US" sz="2000" b="1" dirty="0">
                <a:cs typeface="Segoe UI" panose="020B0502040204020203" pitchFamily="34" charset="0"/>
              </a:rPr>
              <a:t>Arduino.exe</a:t>
            </a:r>
            <a:r>
              <a:rPr lang="en-US" sz="2000" dirty="0">
                <a:cs typeface="Segoe UI" panose="020B0502040204020203" pitchFamily="34" charset="0"/>
              </a:rPr>
              <a:t> shortcut</a:t>
            </a:r>
          </a:p>
          <a:p>
            <a:pPr marL="643459" lvl="1" indent="-342900">
              <a:buAutoNum type="arabicPeriod"/>
            </a:pPr>
            <a:r>
              <a:rPr lang="en-US" sz="2000" dirty="0"/>
              <a:t>In Arduino IDE, launch boards manager: </a:t>
            </a:r>
            <a:r>
              <a:rPr lang="en-US" sz="2000" b="1" dirty="0"/>
              <a:t>Tools -&gt; Board: -&gt; Boards Manager</a:t>
            </a:r>
          </a:p>
          <a:p>
            <a:pPr marL="643459" lvl="1" indent="-342900">
              <a:buAutoNum type="arabicPeriod"/>
            </a:pPr>
            <a:r>
              <a:rPr lang="en-US" sz="2000" dirty="0"/>
              <a:t>Highlight Intel Curie Boards, and click </a:t>
            </a:r>
            <a:r>
              <a:rPr lang="en-US" sz="2000" b="1" dirty="0"/>
              <a:t>Install</a:t>
            </a:r>
          </a:p>
          <a:p>
            <a:pPr marL="643459" lvl="1" indent="-342900">
              <a:buAutoNum type="arabicPeriod"/>
            </a:pPr>
            <a:r>
              <a:rPr lang="en-US" sz="2000" dirty="0"/>
              <a:t>You will be prompted </a:t>
            </a:r>
            <a:r>
              <a:rPr lang="en-US" sz="2000" dirty="0" smtClean="0"/>
              <a:t>multiple times to </a:t>
            </a:r>
            <a:r>
              <a:rPr lang="en-US" sz="2000" dirty="0"/>
              <a:t>accept the </a:t>
            </a:r>
            <a:r>
              <a:rPr lang="en-US" sz="2000" dirty="0" smtClean="0"/>
              <a:t>driver/device software.  </a:t>
            </a:r>
            <a:br>
              <a:rPr lang="en-US" sz="2000" dirty="0" smtClean="0"/>
            </a:br>
            <a:r>
              <a:rPr lang="en-US" sz="2000" dirty="0" smtClean="0"/>
              <a:t>Click </a:t>
            </a:r>
            <a:r>
              <a:rPr lang="en-US" sz="2000" b="1" dirty="0"/>
              <a:t>Install</a:t>
            </a:r>
            <a:r>
              <a:rPr lang="en-US" sz="2000" dirty="0"/>
              <a:t> for each </a:t>
            </a:r>
            <a:r>
              <a:rPr lang="en-US" sz="2000" dirty="0" smtClean="0"/>
              <a:t>prompt.</a:t>
            </a:r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884" y="3453493"/>
            <a:ext cx="3412973" cy="179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7363884" y="5244377"/>
            <a:ext cx="3412973" cy="143279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11"/>
          <a:stretch/>
        </p:blipFill>
        <p:spPr bwMode="auto">
          <a:xfrm>
            <a:off x="7363884" y="411798"/>
            <a:ext cx="2914952" cy="19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884" y="2475096"/>
            <a:ext cx="7620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23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Intel’s </a:t>
            </a:r>
            <a:r>
              <a:rPr lang="en-US" dirty="0" err="1" smtClean="0"/>
              <a:t>MicroComputer</a:t>
            </a:r>
            <a:r>
              <a:rPr lang="en-US" dirty="0" smtClean="0"/>
              <a:t> Comparison</a:t>
            </a:r>
            <a:endParaRPr lang="en-US" dirty="0"/>
          </a:p>
        </p:txBody>
      </p:sp>
      <p:pic>
        <p:nvPicPr>
          <p:cNvPr id="4098" name="Picture 2" descr="TweakTown Enlarged Image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92" y="984126"/>
            <a:ext cx="10133389" cy="571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Arduino/</a:t>
            </a:r>
            <a:r>
              <a:rPr lang="en-US" dirty="0" err="1" smtClean="0"/>
              <a:t>Genuino</a:t>
            </a:r>
            <a:r>
              <a:rPr lang="en-US" dirty="0" smtClean="0"/>
              <a:t> 101 Specifications</a:t>
            </a:r>
            <a:endParaRPr lang="en-US" dirty="0"/>
          </a:p>
        </p:txBody>
      </p:sp>
      <p:pic>
        <p:nvPicPr>
          <p:cNvPr id="9218" name="Picture 2" descr="Arduino 101 Specs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945378"/>
            <a:ext cx="10930931" cy="565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Intel’s Friends and Family: Amazing Car Experience</a:t>
            </a:r>
            <a:br>
              <a:rPr lang="en-US" dirty="0" smtClean="0"/>
            </a:br>
            <a:r>
              <a:rPr lang="en-US" dirty="0" smtClean="0"/>
              <a:t>Parts Placemat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6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Intel’s Friends and Family: Amazing Car Experience</a:t>
            </a:r>
            <a:br>
              <a:rPr lang="en-US" dirty="0" smtClean="0"/>
            </a:br>
            <a:r>
              <a:rPr lang="en-US" dirty="0" smtClean="0"/>
              <a:t>Piezo Buzzer Connection Table</a:t>
            </a:r>
            <a:endParaRPr lang="en-US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21758" y="1882085"/>
            <a:ext cx="1146603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Piezo Buzzer: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26771171"/>
              </p:ext>
            </p:extLst>
          </p:nvPr>
        </p:nvGraphicFramePr>
        <p:xfrm>
          <a:off x="607483" y="2098589"/>
          <a:ext cx="4052075" cy="1044321"/>
        </p:xfrm>
        <a:graphic>
          <a:graphicData uri="http://schemas.openxmlformats.org/drawingml/2006/table">
            <a:tbl>
              <a:tblPr firstRow="1" firstCol="1" bandRow="1"/>
              <a:tblGrid>
                <a:gridCol w="1653608"/>
                <a:gridCol w="2398467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Ardumoto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Shield Pins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Digital 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 Header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09585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4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Intel’s Friends and Family: Amazing Car Experience</a:t>
            </a:r>
            <a:br>
              <a:rPr lang="en-US" dirty="0" smtClean="0"/>
            </a:br>
            <a:r>
              <a:rPr lang="en-US" dirty="0" smtClean="0"/>
              <a:t>Motor and Motor Encoder Connection Tables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292980"/>
              </p:ext>
            </p:extLst>
          </p:nvPr>
        </p:nvGraphicFramePr>
        <p:xfrm>
          <a:off x="607484" y="3699499"/>
          <a:ext cx="5687180" cy="1044321"/>
        </p:xfrm>
        <a:graphic>
          <a:graphicData uri="http://schemas.openxmlformats.org/drawingml/2006/table">
            <a:tbl>
              <a:tblPr firstRow="1" firstCol="1" bandRow="1"/>
              <a:tblGrid>
                <a:gridCol w="2843590"/>
                <a:gridCol w="284359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Ardumoto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Shield Pins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Motor Jumper Wires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MOTOR - B 3RED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Soldered on Motor Jumper Wire - BLACK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MOTOR - B 4 BLACK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Soldered on Motor Jumper Wire - 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ED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06120398"/>
              </p:ext>
            </p:extLst>
          </p:nvPr>
        </p:nvGraphicFramePr>
        <p:xfrm>
          <a:off x="607482" y="2044670"/>
          <a:ext cx="5687182" cy="1044321"/>
        </p:xfrm>
        <a:graphic>
          <a:graphicData uri="http://schemas.openxmlformats.org/drawingml/2006/table">
            <a:tbl>
              <a:tblPr firstRow="1" firstCol="1" bandRow="1"/>
              <a:tblGrid>
                <a:gridCol w="2843591"/>
                <a:gridCol w="2843591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Ardumoto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Shield Pins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Motor Jumper Wires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MOTOR - A 2 RED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Soldered on Motor Jumper Wire - 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E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MOTOR - A 1 BLACK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Soldered on Motor Jumper Wire - BLACK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26156"/>
              </p:ext>
            </p:extLst>
          </p:nvPr>
        </p:nvGraphicFramePr>
        <p:xfrm>
          <a:off x="6340499" y="2055015"/>
          <a:ext cx="5330570" cy="1392428"/>
        </p:xfrm>
        <a:graphic>
          <a:graphicData uri="http://schemas.openxmlformats.org/drawingml/2006/table">
            <a:tbl>
              <a:tblPr firstRow="1" firstCol="1" bandRow="1"/>
              <a:tblGrid>
                <a:gridCol w="1714534"/>
                <a:gridCol w="1611481"/>
                <a:gridCol w="200455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Ardumoto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Shield Pins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 Wheel Encoder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Digital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 (white)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 Header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5V (Red)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 Header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 (Black)</a:t>
                      </a:r>
                      <a:r>
                        <a:rPr lang="en-US" sz="105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248363"/>
              </p:ext>
            </p:extLst>
          </p:nvPr>
        </p:nvGraphicFramePr>
        <p:xfrm>
          <a:off x="6340500" y="3699499"/>
          <a:ext cx="5330571" cy="1392428"/>
        </p:xfrm>
        <a:graphic>
          <a:graphicData uri="http://schemas.openxmlformats.org/drawingml/2006/table">
            <a:tbl>
              <a:tblPr firstRow="1" firstCol="1" bandRow="1"/>
              <a:tblGrid>
                <a:gridCol w="1717650"/>
                <a:gridCol w="1608364"/>
                <a:gridCol w="2004557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Ardumoto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Shield Pins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Wheel Encoder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Digital 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 (white)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 Header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5V (Red)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 Header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 (Black)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607483" y="1789339"/>
            <a:ext cx="1146603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 Motor and Left Wheel Encoder: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Right Motor and Right Wheel Encoder: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25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1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Intel’s Friends and Family: Amazing Car Experience</a:t>
            </a:r>
            <a:br>
              <a:rPr lang="en-US" dirty="0" smtClean="0"/>
            </a:br>
            <a:r>
              <a:rPr lang="en-US" sz="3200" dirty="0" smtClean="0"/>
              <a:t>Servo Motor and IR Proximity Sensor Connection Tables</a:t>
            </a:r>
            <a:endParaRPr lang="en-US" sz="3200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31283" y="1834824"/>
            <a:ext cx="11466032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 Motor: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 smtClean="0">
                <a:solidFill>
                  <a:srgbClr val="333333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IR Proximity Sensor:</a:t>
            </a: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12862823"/>
              </p:ext>
            </p:extLst>
          </p:nvPr>
        </p:nvGraphicFramePr>
        <p:xfrm>
          <a:off x="607483" y="2098589"/>
          <a:ext cx="6389214" cy="1392428"/>
        </p:xfrm>
        <a:graphic>
          <a:graphicData uri="http://schemas.openxmlformats.org/drawingml/2006/table">
            <a:tbl>
              <a:tblPr firstRow="1" firstCol="1" bandRow="1"/>
              <a:tblGrid>
                <a:gridCol w="1688042"/>
                <a:gridCol w="1704975"/>
                <a:gridCol w="2996197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Ardumoto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Shield Pins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Servo Motor Cable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Digital </a:t>
                      </a: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Control Line 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 Header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5V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 Header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A9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691724"/>
              </p:ext>
            </p:extLst>
          </p:nvPr>
        </p:nvGraphicFramePr>
        <p:xfrm>
          <a:off x="607482" y="3795994"/>
          <a:ext cx="6389215" cy="1392428"/>
        </p:xfrm>
        <a:graphic>
          <a:graphicData uri="http://schemas.openxmlformats.org/drawingml/2006/table">
            <a:tbl>
              <a:tblPr firstRow="1" firstCol="1" bandRow="1"/>
              <a:tblGrid>
                <a:gridCol w="1688645"/>
                <a:gridCol w="1701102"/>
                <a:gridCol w="2999468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Ardumoto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Shield Pins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JST Cable</a:t>
                      </a:r>
                      <a:r>
                        <a:rPr lang="en-US" sz="1200" b="1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from Sensor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Analog 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Line 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 Header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5V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 Header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8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Intel’s Friends and Family: Amazing Car Experience</a:t>
            </a:r>
            <a:br>
              <a:rPr lang="en-US" dirty="0" smtClean="0"/>
            </a:br>
            <a:r>
              <a:rPr lang="en-US" dirty="0" smtClean="0"/>
              <a:t>Piezo Buzzer Connection Table</a:t>
            </a:r>
            <a:endParaRPr lang="en-US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93183" y="1876210"/>
            <a:ext cx="11466032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LED Cable: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 LED leads: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11373135"/>
              </p:ext>
            </p:extLst>
          </p:nvPr>
        </p:nvGraphicFramePr>
        <p:xfrm>
          <a:off x="607483" y="2098589"/>
          <a:ext cx="7137397" cy="1783842"/>
        </p:xfrm>
        <a:graphic>
          <a:graphicData uri="http://schemas.openxmlformats.org/drawingml/2006/table">
            <a:tbl>
              <a:tblPr firstRow="1" firstCol="1" bandRow="1"/>
              <a:tblGrid>
                <a:gridCol w="1688042"/>
                <a:gridCol w="3067050"/>
                <a:gridCol w="2382305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Ardumoto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Shield Pins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LED Cable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Digital </a:t>
                      </a: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Line </a:t>
                      </a:r>
                      <a:b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(Red wire of </a:t>
                      </a: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LED Cable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E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 Header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5V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 Header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 </a:t>
                      </a:r>
                      <a:b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(Black Marked wire of </a:t>
                      </a: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cable and connector)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Jumper Cable - (any color)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6025987"/>
              </p:ext>
            </p:extLst>
          </p:nvPr>
        </p:nvGraphicFramePr>
        <p:xfrm>
          <a:off x="607482" y="4259905"/>
          <a:ext cx="7137399" cy="2295017"/>
        </p:xfrm>
        <a:graphic>
          <a:graphicData uri="http://schemas.openxmlformats.org/drawingml/2006/table">
            <a:tbl>
              <a:tblPr firstRow="1" firstCol="1" bandRow="1"/>
              <a:tblGrid>
                <a:gridCol w="1694847"/>
                <a:gridCol w="2443084"/>
                <a:gridCol w="2999468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RGB LED leads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LED Cable Connector</a:t>
                      </a: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LED Cable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2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out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Line </a:t>
                      </a:r>
                      <a:b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(Red wire of </a:t>
                      </a: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LED Cable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ED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Ground</a:t>
                      </a:r>
                      <a:b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Longest lead of LED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09585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Indicated with Black box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GND</a:t>
                      </a:r>
                      <a:b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(Black Marked wire of cable and connector)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 in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5V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in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Line </a:t>
                      </a:r>
                      <a:b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(Red wire of LED Cable)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EDE"/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27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51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38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/>
              <a:t>Intel Maker Nation and NM Makers</a:t>
            </a:r>
          </a:p>
          <a:p>
            <a:r>
              <a:rPr lang="en-US" sz="2400" b="1" dirty="0" smtClean="0"/>
              <a:t>Family and Friends Amazing Car Experience</a:t>
            </a:r>
          </a:p>
        </p:txBody>
      </p:sp>
    </p:spTree>
    <p:extLst>
      <p:ext uri="{BB962C8B-B14F-4D97-AF65-F5344CB8AC3E}">
        <p14:creationId xmlns:p14="http://schemas.microsoft.com/office/powerpoint/2010/main" val="167230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7485" y="1604433"/>
            <a:ext cx="3210536" cy="4567767"/>
          </a:xfrm>
        </p:spPr>
        <p:txBody>
          <a:bodyPr/>
          <a:lstStyle/>
          <a:p>
            <a:r>
              <a:rPr lang="en-US" dirty="0" smtClean="0"/>
              <a:t>8:30am – 8:45am</a:t>
            </a:r>
          </a:p>
          <a:p>
            <a:r>
              <a:rPr lang="en-US" dirty="0" smtClean="0"/>
              <a:t>8:45am – 9:30am</a:t>
            </a:r>
          </a:p>
          <a:p>
            <a:r>
              <a:rPr lang="en-US" dirty="0" smtClean="0"/>
              <a:t>9:30am – 11:30am</a:t>
            </a:r>
            <a:endParaRPr lang="en-US" dirty="0"/>
          </a:p>
          <a:p>
            <a:r>
              <a:rPr lang="en-US" dirty="0" smtClean="0"/>
              <a:t>12:00pm – 12:30pm</a:t>
            </a:r>
          </a:p>
          <a:p>
            <a:r>
              <a:rPr lang="en-US" dirty="0" smtClean="0"/>
              <a:t>12:30pm – 1:45pm</a:t>
            </a:r>
          </a:p>
          <a:p>
            <a:r>
              <a:rPr lang="en-US" dirty="0" smtClean="0"/>
              <a:t>1:45pm </a:t>
            </a:r>
            <a:r>
              <a:rPr lang="en-US" dirty="0"/>
              <a:t>– </a:t>
            </a:r>
            <a:r>
              <a:rPr lang="en-US" dirty="0" smtClean="0"/>
              <a:t>3:00pm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3713747" y="1604433"/>
            <a:ext cx="7864422" cy="4567767"/>
          </a:xfrm>
        </p:spPr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 smtClean="0"/>
              <a:t>Intro to Arduino 101</a:t>
            </a:r>
          </a:p>
          <a:p>
            <a:r>
              <a:rPr lang="en-US" dirty="0" smtClean="0"/>
              <a:t>Basic Module</a:t>
            </a:r>
            <a:endParaRPr lang="en-US" dirty="0"/>
          </a:p>
          <a:p>
            <a:r>
              <a:rPr lang="en-US" dirty="0"/>
              <a:t>Lunch</a:t>
            </a:r>
          </a:p>
          <a:p>
            <a:r>
              <a:rPr lang="en-US" dirty="0" smtClean="0"/>
              <a:t>Intermediate Module</a:t>
            </a:r>
            <a:endParaRPr lang="en-US" dirty="0"/>
          </a:p>
          <a:p>
            <a:r>
              <a:rPr lang="en-US" dirty="0" smtClean="0"/>
              <a:t>Advanced Module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16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Arduino 101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/>
              <a:t>Intel Maker Nation and NM Makers</a:t>
            </a:r>
          </a:p>
          <a:p>
            <a:r>
              <a:rPr lang="en-US" sz="2400" b="1" dirty="0" smtClean="0"/>
              <a:t>Family and Friends Amazing Car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13" y="611406"/>
            <a:ext cx="4587699" cy="423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7485" y="1604433"/>
            <a:ext cx="4870751" cy="4567767"/>
          </a:xfrm>
        </p:spPr>
        <p:txBody>
          <a:bodyPr/>
          <a:lstStyle/>
          <a:p>
            <a:r>
              <a:rPr lang="en-US" sz="2800" dirty="0"/>
              <a:t>Arduino 101 &amp; </a:t>
            </a:r>
            <a:r>
              <a:rPr lang="en-US" sz="2800" dirty="0" err="1"/>
              <a:t>Genuino</a:t>
            </a:r>
            <a:r>
              <a:rPr lang="en-US" sz="2800" dirty="0"/>
              <a:t> 101 </a:t>
            </a:r>
            <a:r>
              <a:rPr lang="en-US" dirty="0"/>
              <a:t>are updated with the latest technologies</a:t>
            </a:r>
            <a:r>
              <a:rPr lang="en-US" dirty="0" smtClean="0"/>
              <a:t>.  Featuring Intel’s Curie at their core.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101 Board</a:t>
            </a:r>
            <a:endParaRPr lang="en-US" dirty="0"/>
          </a:p>
        </p:txBody>
      </p:sp>
      <p:pic>
        <p:nvPicPr>
          <p:cNvPr id="1026" name="Picture 2" descr="https://www.arduino.cc/en/uploads/Main/1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235" y="1902429"/>
            <a:ext cx="5954684" cy="397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eakTown Enlarg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62" b="19965"/>
          <a:stretch/>
        </p:blipFill>
        <p:spPr bwMode="auto">
          <a:xfrm>
            <a:off x="400049" y="3200992"/>
            <a:ext cx="4678137" cy="33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 </a:t>
            </a:r>
            <a:r>
              <a:rPr lang="en-US" dirty="0" smtClean="0">
                <a:solidFill>
                  <a:schemeClr val="tx1"/>
                </a:solidFill>
              </a:rPr>
              <a:t>The Application you use to write code, and send it to the board and communicate with the board.</a:t>
            </a:r>
          </a:p>
          <a:p>
            <a:endParaRPr lang="en-US" dirty="0" smtClean="0"/>
          </a:p>
          <a:p>
            <a:r>
              <a:rPr lang="en-US" dirty="0" smtClean="0"/>
              <a:t>Sketch </a:t>
            </a:r>
            <a:r>
              <a:rPr lang="en-US" dirty="0" smtClean="0">
                <a:solidFill>
                  <a:schemeClr val="tx1"/>
                </a:solidFill>
              </a:rPr>
              <a:t>the “code” that you write and send to the board to control the I/O pins and anything connected to the board</a:t>
            </a:r>
          </a:p>
          <a:p>
            <a:endParaRPr lang="en-US" dirty="0" smtClean="0"/>
          </a:p>
          <a:p>
            <a:r>
              <a:rPr lang="en-US" dirty="0" smtClean="0"/>
              <a:t>Shield</a:t>
            </a:r>
            <a:r>
              <a:rPr lang="en-US" dirty="0" smtClean="0">
                <a:solidFill>
                  <a:schemeClr val="tx1"/>
                </a:solidFill>
              </a:rPr>
              <a:t> A printed circuit board/sensors that you connect to the board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/>
              <a:t>Open Source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 smtClean="0">
                <a:solidFill>
                  <a:schemeClr val="tx1"/>
                </a:solidFill>
              </a:rPr>
              <a:t>collective group that contributes to a topic…in this case Arduino and </a:t>
            </a:r>
            <a:r>
              <a:rPr lang="en-US" dirty="0" smtClean="0">
                <a:solidFill>
                  <a:schemeClr val="tx1"/>
                </a:solidFill>
              </a:rPr>
              <a:t>Galileo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Arduino</a:t>
            </a:r>
            <a:r>
              <a:rPr lang="en-US" dirty="0" smtClean="0">
                <a:solidFill>
                  <a:schemeClr val="tx1"/>
                </a:solidFill>
              </a:rPr>
              <a:t> besides being a Bar in Italy...it means “Strong Friend”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Terminology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251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17" y="1570037"/>
            <a:ext cx="2830286" cy="353071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Arduino IDE should be installed</a:t>
            </a:r>
          </a:p>
          <a:p>
            <a:pPr lvl="1"/>
            <a:r>
              <a:rPr lang="en-US" sz="2000" dirty="0" smtClean="0"/>
              <a:t>From - </a:t>
            </a:r>
            <a:r>
              <a:rPr lang="en-US" sz="1600" u="sng" dirty="0" smtClean="0">
                <a:hlinkClick r:id="rId4"/>
              </a:rPr>
              <a:t>https</a:t>
            </a:r>
            <a:r>
              <a:rPr lang="en-US" sz="1600" u="sng" dirty="0">
                <a:hlinkClick r:id="rId4"/>
              </a:rPr>
              <a:t>://www.arduino.cc/en/Main/Software</a:t>
            </a:r>
            <a:r>
              <a:rPr lang="en-US" sz="1600" dirty="0"/>
              <a:t> </a:t>
            </a:r>
            <a:endParaRPr lang="en-US" sz="1600" dirty="0" smtClean="0"/>
          </a:p>
          <a:p>
            <a:pPr marL="0" lvl="1" indent="0">
              <a:buNone/>
            </a:pPr>
            <a:r>
              <a:rPr lang="en-US" sz="2400" dirty="0">
                <a:solidFill>
                  <a:srgbClr val="0071C5"/>
                </a:solidFill>
              </a:rPr>
              <a:t>Intel Curie Boards should be </a:t>
            </a:r>
            <a:r>
              <a:rPr lang="en-US" sz="2400" dirty="0" smtClean="0">
                <a:solidFill>
                  <a:srgbClr val="0071C5"/>
                </a:solidFill>
              </a:rPr>
              <a:t>installed</a:t>
            </a:r>
          </a:p>
          <a:p>
            <a:pPr lvl="1"/>
            <a:r>
              <a:rPr lang="en-US" sz="2000" dirty="0"/>
              <a:t>In Arduino </a:t>
            </a:r>
            <a:r>
              <a:rPr lang="en-US" sz="2000" dirty="0" smtClean="0"/>
              <a:t>IDE</a:t>
            </a:r>
            <a:br>
              <a:rPr lang="en-US" sz="2000" dirty="0" smtClean="0"/>
            </a:br>
            <a:r>
              <a:rPr lang="en-US" sz="1600" dirty="0" smtClean="0"/>
              <a:t> </a:t>
            </a:r>
            <a:r>
              <a:rPr lang="en-US" sz="1600" b="1" dirty="0"/>
              <a:t>Tools -&gt; Board: -&gt; Boards </a:t>
            </a:r>
            <a:r>
              <a:rPr lang="en-US" sz="1600" b="1" dirty="0" smtClean="0"/>
              <a:t>Manager -&gt; Intel Curie Boards INSTALLED</a:t>
            </a:r>
            <a:endParaRPr lang="en-US" sz="1600" b="1" dirty="0"/>
          </a:p>
          <a:p>
            <a:pPr marL="0" lvl="1" indent="0">
              <a:buNone/>
            </a:pPr>
            <a:endParaRPr lang="en-US" sz="2400" dirty="0">
              <a:solidFill>
                <a:srgbClr val="0071C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Arduino IDE and Intel Curie Board installed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817" y="3888316"/>
            <a:ext cx="4410075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1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instrumentdepot.com/images/usbca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63" y="1276471"/>
            <a:ext cx="2207532" cy="168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Remove from the Tool Box the</a:t>
            </a:r>
          </a:p>
          <a:p>
            <a:pPr lvl="1"/>
            <a:r>
              <a:rPr lang="en-US" dirty="0" smtClean="0"/>
              <a:t>Arduino 101 and the USB cable </a:t>
            </a:r>
          </a:p>
          <a:p>
            <a:pPr marL="0" lvl="1" indent="0">
              <a:buNone/>
            </a:pPr>
            <a:r>
              <a:rPr lang="en-US" sz="2400" dirty="0">
                <a:solidFill>
                  <a:srgbClr val="0071C5"/>
                </a:solidFill>
              </a:rPr>
              <a:t>Connect the USB cable to the </a:t>
            </a:r>
            <a:r>
              <a:rPr lang="en-US" sz="2400" dirty="0" smtClean="0">
                <a:solidFill>
                  <a:srgbClr val="0071C5"/>
                </a:solidFill>
              </a:rPr>
              <a:t>PC and Arduino 101</a:t>
            </a:r>
          </a:p>
          <a:p>
            <a:r>
              <a:rPr lang="fr-FR" dirty="0"/>
              <a:t>Start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en-GB" sz="2100" dirty="0"/>
              <a:t>Click arduino.exe shortcut on desktop</a:t>
            </a:r>
            <a: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GB" dirty="0"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/>
              <a:t>Set Model</a:t>
            </a:r>
          </a:p>
          <a:p>
            <a:pPr lvl="1"/>
            <a:r>
              <a:rPr lang="en-GB" sz="2100" dirty="0"/>
              <a:t>In Arduino IDE</a:t>
            </a:r>
          </a:p>
          <a:p>
            <a:pPr lvl="2"/>
            <a:r>
              <a:rPr lang="en-GB" sz="2100" dirty="0"/>
              <a:t>Tools -&gt; Board -&gt; Arduino101</a:t>
            </a:r>
          </a:p>
          <a:p>
            <a:r>
              <a:rPr lang="fr-FR" dirty="0"/>
              <a:t>Set Port</a:t>
            </a:r>
          </a:p>
          <a:p>
            <a:pPr lvl="1"/>
            <a:r>
              <a:rPr lang="en-GB" sz="2100" dirty="0"/>
              <a:t>In Arduino IDE</a:t>
            </a:r>
          </a:p>
          <a:p>
            <a:pPr lvl="2"/>
            <a:r>
              <a:rPr lang="en-GB" sz="2100" dirty="0"/>
              <a:t>Tools -&gt; Serial Port -&gt; Port*</a:t>
            </a:r>
          </a:p>
          <a:p>
            <a:pPr marL="0" lvl="1" indent="0">
              <a:buNone/>
            </a:pPr>
            <a:endParaRPr lang="en-US" sz="2400" dirty="0" smtClean="0">
              <a:solidFill>
                <a:srgbClr val="0071C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Arduino 101 and Run Blink Sketch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58" y="2904958"/>
            <a:ext cx="7620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ttp://images.frys.com/art/product/300x300/8715011.01.pro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784" y="123568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248" y="3785404"/>
            <a:ext cx="3739245" cy="2921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963" y="3785405"/>
            <a:ext cx="2273811" cy="291747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73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804188f-30ac-48b8-bb56-d21a21575a6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_PPT Template_ClearPro_16x9_042715">
  <a:themeElements>
    <a:clrScheme name="Custom 2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B7D108"/>
      </a:accent1>
      <a:accent2>
        <a:srgbClr val="0071C5"/>
      </a:accent2>
      <a:accent3>
        <a:srgbClr val="009CDA"/>
      </a:accent3>
      <a:accent4>
        <a:srgbClr val="F8D44C"/>
      </a:accent4>
      <a:accent5>
        <a:srgbClr val="FFA400"/>
      </a:accent5>
      <a:accent6>
        <a:srgbClr val="FF4E00"/>
      </a:accent6>
      <a:hlink>
        <a:srgbClr val="C3D600"/>
      </a:hlink>
      <a:folHlink>
        <a:srgbClr val="0071C5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>
            <a:lumMod val="20000"/>
            <a:lumOff val="80000"/>
          </a:schemeClr>
        </a:solidFill>
      </a:spPr>
      <a:bodyPr vert="horz" lIns="0" tIns="0" rIns="0" bIns="0" rtlCol="0">
        <a:noAutofit/>
      </a:bodyPr>
      <a:lstStyle>
        <a:defPPr>
          <a:defRPr sz="1100" dirty="0" smtClean="0">
            <a:solidFill>
              <a:srgbClr val="003C7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_PPT Template_ClearPro_16x9_042715.potx" id="{9385F90F-C33B-4A37-8065-78C9368DE262}" vid="{2CD57FD1-2312-4B0E-A200-E5BA6F2938B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1442</Words>
  <Application>Microsoft Office PowerPoint</Application>
  <PresentationFormat>Widescreen</PresentationFormat>
  <Paragraphs>341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Calibri Light</vt:lpstr>
      <vt:lpstr>Helvetica</vt:lpstr>
      <vt:lpstr>Intel Clear</vt:lpstr>
      <vt:lpstr>Intel Clear Light</vt:lpstr>
      <vt:lpstr>Intel Clear Pro</vt:lpstr>
      <vt:lpstr>Lucida Grande</vt:lpstr>
      <vt:lpstr>Neo Sans Intel</vt:lpstr>
      <vt:lpstr>Segoe UI</vt:lpstr>
      <vt:lpstr>Times New Roman</vt:lpstr>
      <vt:lpstr>Wingdings</vt:lpstr>
      <vt:lpstr>Office Theme</vt:lpstr>
      <vt:lpstr>Int_PPT Template_ClearPro_16x9_042715</vt:lpstr>
      <vt:lpstr>The Intel new mexico  Family &amp; Friends amazing Car experience </vt:lpstr>
      <vt:lpstr>The Intel new mexico  Family &amp; Friends amazing Car experience </vt:lpstr>
      <vt:lpstr>Welcome</vt:lpstr>
      <vt:lpstr>Today’s Agenda</vt:lpstr>
      <vt:lpstr>Intro to Arduino 101</vt:lpstr>
      <vt:lpstr>Arduino 101 Board</vt:lpstr>
      <vt:lpstr>Arduino Terminology</vt:lpstr>
      <vt:lpstr>Verify Arduino IDE and Intel Curie Board installed</vt:lpstr>
      <vt:lpstr>Connect Arduino 101 and Run Blink Sketch</vt:lpstr>
      <vt:lpstr>Connect Arduino 101 and Run Blink Sketch (cont.)</vt:lpstr>
      <vt:lpstr>Basic Module</vt:lpstr>
      <vt:lpstr>Time to Build our Racer...the Car</vt:lpstr>
      <vt:lpstr>Addressable RGB LEDs and Cable</vt:lpstr>
      <vt:lpstr>Test LEDs and cable assembly</vt:lpstr>
      <vt:lpstr>Test LEDs and cable assembly (cont.)</vt:lpstr>
      <vt:lpstr>Motors</vt:lpstr>
      <vt:lpstr>Intermediate module</vt:lpstr>
      <vt:lpstr>Advanced Module</vt:lpstr>
      <vt:lpstr>Backup Material</vt:lpstr>
      <vt:lpstr>Arduino IDE and Curie Boards</vt:lpstr>
      <vt:lpstr>Intel’s MicroComputer Comparison</vt:lpstr>
      <vt:lpstr>Arduino/Genuino 101 Specifications</vt:lpstr>
      <vt:lpstr>Intel’s Friends and Family: Amazing Car Experience Parts Placemat</vt:lpstr>
      <vt:lpstr>Intel’s Friends and Family: Amazing Car Experience Piezo Buzzer Connection Table</vt:lpstr>
      <vt:lpstr>Intel’s Friends and Family: Amazing Car Experience Motor and Motor Encoder Connection Tables</vt:lpstr>
      <vt:lpstr>Intel’s Friends and Family: Amazing Car Experience Servo Motor and IR Proximity Sensor Connection Tables</vt:lpstr>
      <vt:lpstr>Intel’s Friends and Family: Amazing Car Experience Piezo Buzzer Connection Table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Intel new mexico  Family &amp; Friends amazing Car experience</dc:title>
  <dc:creator>Manzanares, David M</dc:creator>
  <cp:lastModifiedBy>Manzanares, David M</cp:lastModifiedBy>
  <cp:revision>65</cp:revision>
  <dcterms:created xsi:type="dcterms:W3CDTF">2016-04-05T18:39:33Z</dcterms:created>
  <dcterms:modified xsi:type="dcterms:W3CDTF">2016-04-08T23:11:32Z</dcterms:modified>
</cp:coreProperties>
</file>